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726" r:id="rId5"/>
    <p:sldMasterId id="2147483739" r:id="rId6"/>
  </p:sldMasterIdLst>
  <p:notesMasterIdLst>
    <p:notesMasterId r:id="rId16"/>
  </p:notesMasterIdLst>
  <p:sldIdLst>
    <p:sldId id="342" r:id="rId7"/>
    <p:sldId id="349" r:id="rId8"/>
    <p:sldId id="341" r:id="rId9"/>
    <p:sldId id="350" r:id="rId10"/>
    <p:sldId id="351" r:id="rId11"/>
    <p:sldId id="327" r:id="rId12"/>
    <p:sldId id="352" r:id="rId13"/>
    <p:sldId id="348" r:id="rId14"/>
    <p:sldId id="353" r:id="rId15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pos="1519">
          <p15:clr>
            <a:srgbClr val="A4A3A4"/>
          </p15:clr>
        </p15:guide>
        <p15:guide id="4" pos="4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CC"/>
    <a:srgbClr val="FFFF99"/>
    <a:srgbClr val="CC33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96" autoAdjust="0"/>
    <p:restoredTop sz="99202" autoAdjust="0"/>
  </p:normalViewPr>
  <p:slideViewPr>
    <p:cSldViewPr>
      <p:cViewPr varScale="1">
        <p:scale>
          <a:sx n="111" d="100"/>
          <a:sy n="111" d="100"/>
        </p:scale>
        <p:origin x="1212" y="96"/>
      </p:cViewPr>
      <p:guideLst>
        <p:guide orient="horz" pos="1207"/>
        <p:guide orient="horz" pos="845"/>
        <p:guide pos="1519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C974D91-2D2A-43B9-BF32-094B9005C3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DD50FB3-DFA5-416D-AF94-2F5621EF1F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6C9F846-DB1E-4B56-9875-37152D589F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74733E3-B9F9-4694-8D82-FACC8558347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75F4804-D751-42B5-8D59-DEC64398AC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D011101F-DC41-45AB-9C5D-F79176B27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0024CC7B-1304-4BDF-815B-4C7E32A96DAE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223C929-BDC3-4B0B-8DFE-9E1FC042E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84327C-9046-4A24-822A-2416A479277F}" type="slidenum">
              <a:rPr lang="sv-SE" altLang="sv-SE"/>
              <a:pPr eaLnBrk="1" hangingPunct="1">
                <a:spcBef>
                  <a:spcPct val="0"/>
                </a:spcBef>
              </a:pPr>
              <a:t>3</a:t>
            </a:fld>
            <a:endParaRPr lang="sv-SE" altLang="sv-S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23B6BA2-EEC4-4A64-9295-498145003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662E37C-925B-4E0D-B965-D242B339E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5116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414867F-55BA-440A-A36D-83A2C1FFC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5F344C-4B36-43AE-8807-ED26F97AE83E}" type="slidenum">
              <a:rPr lang="sv-SE" altLang="sv-SE"/>
              <a:pPr eaLnBrk="1" hangingPunct="1">
                <a:spcBef>
                  <a:spcPct val="0"/>
                </a:spcBef>
              </a:pPr>
              <a:t>6</a:t>
            </a:fld>
            <a:endParaRPr lang="sv-SE" altLang="sv-SE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64D6B40-8099-4044-B6AC-24D1CACC0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1F45884-FA19-406D-B1CB-A3016E9D2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</a:pPr>
            <a:r>
              <a:rPr lang="sv-SE" altLang="sv-SE">
                <a:latin typeface="Arial" panose="020B0604020202020204" pitchFamily="34" charset="0"/>
              </a:rPr>
              <a:t>Förbundet grundades 1986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</a:pPr>
            <a:r>
              <a:rPr lang="sv-SE" altLang="sv-SE">
                <a:latin typeface="Arial" panose="020B0604020202020204" pitchFamily="34" charset="0"/>
              </a:rPr>
              <a:t>Antal medlemmar: 6 700 (4: kvartalet  2003)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</a:pPr>
            <a:r>
              <a:rPr lang="sv-SE" altLang="sv-SE">
                <a:latin typeface="Arial" panose="020B0604020202020204" pitchFamily="34" charset="0"/>
              </a:rPr>
              <a:t>Ordförande: Mareta Hagstrand</a:t>
            </a:r>
            <a:r>
              <a:rPr lang="sv-SE" altLang="sv-SE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90DF15-4FB9-4DE6-89F2-04744BBF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774E76-E11C-4FA6-BE3C-DEF7AFEC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8F719C-8506-437D-BF2F-579F60EC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BA7F6-6765-4054-8415-69709F6FBC7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3290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8E61614-DC16-4EFA-87A2-ABDB8BB0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E77A61-6B00-492C-91AF-B387B4B9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0FEFB4-F4F8-4215-A347-C4CE047B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C5E18-BE9F-4686-8146-5CB652D2F2A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09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4BC4D4-14A6-4714-88E3-60CFD388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7BF2F5-A596-4ECD-8098-846293BD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292F6E-2470-444B-9A64-A7544ED7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D042A-A4D0-443E-B9F4-2F21C11C753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0956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D996D9B-A4B1-414F-A808-8406A0865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3C9273C7-8D7B-4296-B236-7BBCF1DF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7ADCB2E-1BCE-4223-B66E-4C317531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9900A-886F-422F-85CB-0E801A1D2C2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978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A32633-784C-4994-9126-15163B23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889C78-157C-4ADD-BC23-91BC36E4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C72474-32D7-485A-96E2-0B495CB5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C1B8C-B197-456B-9B4B-4E1D3660E2A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157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447946-E62D-45B7-93E3-268F9E4E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3CBAAE-41E8-489E-B1A0-0DC503C3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6976FF-EC99-43DB-B08F-ADA0B2944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692FE-3CCD-412C-8493-80DE00F4AB4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7391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CF005B-7458-4ABD-94FC-5D2753F68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C8C0A1-BD38-437E-80CE-04DDC6ED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F456A3-85A6-493E-BDA0-1F342459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2A180-6F13-47ED-839B-52793E2CB47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0527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4976E1A-23F7-4E8A-903B-92DBEA84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0F43437-5DC4-4266-9463-9B39DE51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08C735A-ED53-41F0-9FE1-33CC97AF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551A2-5360-4C22-B6E6-F5812A04F5C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01089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4CF6ABA-4CC9-4259-B3B6-8D235876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D80B6FEC-F8F8-4F3D-A9B3-B096DF2B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8D4873F-82D7-4B1F-9A04-20F02103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2049E-A444-4FDC-BD6E-6DFEA63BE5D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4304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8D32007-BD92-47DE-9A22-B716D6B5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644117D-01FF-442A-986C-BBB22011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9F2FD43-1FB1-40C4-BF98-37BEA576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0C3DE-5739-4A23-99DA-50530C08473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10557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250C3BD-2ACD-41D0-AE6D-B4D1B76D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824A5CF-A0AE-4BCF-A5B1-581DC03D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D02EDB9-6691-4153-91F0-66C16BEA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D5EAF-FB19-477B-BBCF-13515CB4C2B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0602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91D6A5-63FC-4D2F-AE6B-D4CE03BC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664739-0F42-4D33-B18E-E0A34480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321160-8264-446A-B4C6-DFEDE566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54557-4A3D-4185-99BD-A2817161E0F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04306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20BEA58-DFB5-4202-927F-90E476B9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300CC7A-EC0A-4BCE-B797-9D115C9E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8380D30-5B28-44B9-BB8A-B9072C51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7E82B-1A4C-48F8-8D6A-C7648629E7B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49242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B0510EA-5F7C-4E6D-BFE6-352AA85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5DA694B-12F7-4211-A378-315A761E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88E1354-CF76-4806-AC10-FAF4D049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A607C-94B1-4C59-A711-C4EED73C1A4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13126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2DF2E1-6369-49A5-BA8B-8056A1DE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D93684-986F-406E-A8FC-4525DC8F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BAFD92-F8B3-443F-8612-A2A1B90C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251C0-1B2E-4F12-B5FC-E243A26B2C1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23581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8D0BA4-C0BA-4F2E-AC2A-3E14498E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FC20C0-C41B-46E6-853C-8E524C837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8EEF70-4F9B-4AFB-AFA6-D971C1B3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4DF8B-E7D4-4E98-A88C-DD2C01649FD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11664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0DCDB0D1-58E8-440E-BB12-4B59B5CA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E99942C-3DCC-4C8D-8ED7-E293685B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9E793AD-8CF4-4914-BF61-67AACB78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B5FBF-79A6-4F32-A301-5F1DB3ACF26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18669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242503-D704-4676-B8F0-D386B9C0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68A7C4-2D0E-4D23-A4A9-D0E88626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D5E353-7352-4A52-AA5C-B0DFBDB1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5D1A7-D200-4E2F-B574-4FFB94124C4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46605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ED8D3D-9DFE-4D3A-84BB-9C380361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C69B92-F3CD-420C-B4F0-AA66BF84F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89570E-BB05-43AF-ACC8-D8E8510F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CCE38-1EC2-493B-9205-FAC0B6E4096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48068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03612B-0A9A-41C5-AE10-A8087A48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59B52E-45DE-4349-975F-54D40A87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E743B7-2DAC-4515-B239-B8E8E8D4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DC851-E020-41B0-9CFF-AE4FFFF8072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01082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24048DE-047F-4AA5-986D-998A2C80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430394E-630C-4EED-A272-4FAE7D73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AD3100A-6286-4500-8FB0-B5AB0A8F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FCE7A-F4B8-4A6D-AF2E-E1CAB280876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09929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55CD592-B7BE-407D-A671-5DC7BD58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D5508B1-2125-462E-A800-295A9FFD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6E13E87-DCA6-42CB-92C7-AA630239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1938A-C56C-424C-83F4-A252A5C0229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308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0DBA6D-87BB-48C9-B4AB-6189B52AB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E594FE-A584-444F-A099-6E9561C1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5176D3-525B-45E3-AE99-BED0CF4F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F363-E737-4BCF-B221-D532CC98E32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5879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95BDDEF3-3B8E-4F9D-86D7-9B2C228E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54280DD9-A36E-437A-A9A4-3D074403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6C634435-DB99-4493-B162-62F599C7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C1C53-9F1D-4421-9574-80EC25AE20F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54798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9957DE50-4171-4A32-A613-E6CCF09D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462E89D8-7712-4C35-97D8-9FD541BC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580D7EF0-58E9-494E-B009-EA38150C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E4BA7-F272-4E56-B9F0-761E01BFAC8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04593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EBBC260-4C23-4751-8D8B-39599232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040FC1B-0B18-4EC2-B116-0F0EBF57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B8100DF-C9C0-4FA0-A743-00738FB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E39F9-3ECD-4E07-91FF-FC0BB1708AF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08507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C178658-53E2-4DCB-93EC-3C3549D4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CE5A383-5DA5-403D-9432-D00F1EDC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B29A607-8443-4B74-9B7A-5FB94929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806D1-4AC3-47A6-8289-B706627CD5D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32660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C3D769-1942-4D86-B211-2E4C4287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4B19BD-CA22-4956-9952-F84BE289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4803C-3073-4146-9C9F-AA07BED1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700BA-C37D-4116-A23C-A29644E7468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31904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2E7D7B-BAAB-4CEA-9745-BC8F539B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FD0D89-4019-4A50-8D95-DC67BA0D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3CE358-3606-4F26-AC0C-6EB07F06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7D70A-C203-49D0-B79D-76B03FE0519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00427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3215B7F-751D-482F-904B-FF45FA89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D844CF3-7286-465F-ABDE-9BFC5F5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15FA25BB-64C4-4828-9A48-03F97D65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A85B8-8AFB-4F22-8D1B-8D3009B37CA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80308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924FA365-3B0A-41D0-809D-59755D10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D292E29-312A-44A9-83E0-4EA33001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4DDA65E-81E6-4F62-B80D-81A9D09D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EF4F5-A845-490D-8433-D7635C9E2E3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9636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AF15A10-287F-48AB-A5C2-AF7FE19A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6491310-551A-4569-BE7B-CF899A56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86D9936-7FFF-4130-A25F-8C9D097A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3E96B-A852-44F9-8327-7FF1679C16B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6425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37C2E7C-FFD4-415C-8155-F5405E52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750CDA8-A921-4901-B192-C21B5AB8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CF1EF7FD-88A5-465E-A106-27B4D4FA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C729A-BE80-4BBD-BF06-9EC11DCDDE3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5269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9D9542DA-3CD6-443C-A8E6-5A9656B8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175DDC97-9C66-445C-BB4C-DDF9F409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783E8AA-21DB-4A9E-B41A-7C48B83B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4885C-1788-41F8-9B25-8665BAF9F1A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6909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E93E4F-A590-4DDC-B52B-9465FBDC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44D28BC-29B7-446C-B6CA-D5626FC5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FFAA883-A229-450F-80C4-83AD598E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41-FA61-43B2-B4CE-015DC86ECCA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2146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963ECAC-2286-4620-A5F1-ACC268F8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320F56C-7D28-485E-A2D8-D899AD55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48A8D92-1422-4407-963E-7333452F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E74CB-4E31-4BCB-BF19-E2F5A244D7F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2820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64342EB-A03A-4239-B384-E9825FD2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58C614C-84D8-4076-9C5E-F6B925F9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DA8165A-4E7F-4FEE-A62F-D73DA7C5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1B31B-C498-4CC6-B1CB-E0F42DBCC58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0909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97790893-2D49-4D0E-8D9A-5A31998B08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FCF38EC7-CB21-4C51-B4E7-1954AD5C61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066E97-6DE4-434C-B0E1-AB6AD1CBF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5E2EB7-7561-4657-8287-BF78C0303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29AA05-88A8-4DD5-8C3E-FD81959D7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784EA84-DCA1-4CC9-A2A6-F20B703DF0E5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>
            <a:extLst>
              <a:ext uri="{FF2B5EF4-FFF2-40B4-BE49-F238E27FC236}">
                <a16:creationId xmlns:a16="http://schemas.microsoft.com/office/drawing/2014/main" id="{38FF83DE-6CB9-4AD2-8949-3DB6EAD05F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2051" name="Platshållare för text 2">
            <a:extLst>
              <a:ext uri="{FF2B5EF4-FFF2-40B4-BE49-F238E27FC236}">
                <a16:creationId xmlns:a16="http://schemas.microsoft.com/office/drawing/2014/main" id="{05F4C650-BA7E-4521-A991-60EAAAA6AB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28688E-906E-4294-97B0-B6EC38587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6C39E0-BBA5-43F1-BF2F-A044BDFD4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368408-04A8-4068-B3C2-2E15EB163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6CEF0CB-FE86-4D36-B61F-3EFF5D8F6911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1">
            <a:extLst>
              <a:ext uri="{FF2B5EF4-FFF2-40B4-BE49-F238E27FC236}">
                <a16:creationId xmlns:a16="http://schemas.microsoft.com/office/drawing/2014/main" id="{E59B7324-400B-4534-B1F5-104DEF2AAD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075" name="Platshållare för text 2">
            <a:extLst>
              <a:ext uri="{FF2B5EF4-FFF2-40B4-BE49-F238E27FC236}">
                <a16:creationId xmlns:a16="http://schemas.microsoft.com/office/drawing/2014/main" id="{AB8A8DF9-D1BE-40E8-8735-81C6887F86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F002B2-9C28-4E2D-B3DE-35A941310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DFB394-6832-4BDC-8A20-131DACC30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C595E0-233F-48C6-B7EF-D08425656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71CC450-2316-44FF-BE7E-0D1EB26FE2D7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parkinsonforbundet.se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2249E12-CE12-45E9-B7F8-C4E8AB4D9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2" y="1052736"/>
            <a:ext cx="8133815" cy="3240360"/>
          </a:xfrm>
          <a:prstGeom prst="rect">
            <a:avLst/>
          </a:prstGeo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B546EED-15E5-4381-949E-0913D3AC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1E4032-4A89-4519-A61B-42BEE3AEC0AC}" type="slidenum">
              <a:rPr lang="sv-SE" altLang="sv-SE">
                <a:solidFill>
                  <a:srgbClr val="898989"/>
                </a:solidFill>
              </a:rPr>
              <a:pPr eaLnBrk="1" hangingPunct="1"/>
              <a:t>1</a:t>
            </a:fld>
            <a:endParaRPr lang="sv-SE" altLang="sv-SE">
              <a:solidFill>
                <a:srgbClr val="898989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B0DBA37-88CF-0763-C7D6-FCE887341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5104"/>
            <a:ext cx="7463112" cy="1131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EA4917-7558-4D3F-A54D-2894E484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4557-4A3D-4185-99BD-A2817161E0F5}" type="slidenum">
              <a:rPr lang="sv-SE" altLang="sv-SE" smtClean="0"/>
              <a:pPr/>
              <a:t>2</a:t>
            </a:fld>
            <a:endParaRPr lang="sv-SE" alt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9101DAC-8698-4A87-8897-D6383BB7DE2C}"/>
              </a:ext>
            </a:extLst>
          </p:cNvPr>
          <p:cNvSpPr txBox="1"/>
          <p:nvPr/>
        </p:nvSpPr>
        <p:spPr>
          <a:xfrm>
            <a:off x="1776601" y="1622921"/>
            <a:ext cx="583264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sv-SE" sz="3600" b="1" u="none" strike="noStrike" baseline="30000" dirty="0">
                <a:solidFill>
                  <a:schemeClr val="tx2"/>
                </a:solidFill>
                <a:latin typeface="+mn-lt"/>
                <a:ea typeface="Cambria" panose="02040503050406030204" pitchFamily="18" charset="0"/>
              </a:rPr>
              <a:t>Parkinsonförbundet är en ideell och demokratisk organisation som är religiöst och politiskt obunden. </a:t>
            </a:r>
          </a:p>
          <a:p>
            <a:pPr marR="0"/>
            <a:endParaRPr lang="sv-SE" sz="3600" b="0" i="0" u="none" strike="noStrike" baseline="30000" dirty="0">
              <a:solidFill>
                <a:schemeClr val="tx2"/>
              </a:solidFill>
              <a:latin typeface="+mn-lt"/>
              <a:ea typeface="Cambria" panose="02040503050406030204" pitchFamily="18" charset="0"/>
            </a:endParaRPr>
          </a:p>
          <a:p>
            <a:pPr marR="0"/>
            <a:r>
              <a:rPr lang="sv-SE" sz="3600" b="0" i="0" u="none" strike="noStrike" baseline="30000" dirty="0">
                <a:solidFill>
                  <a:schemeClr val="tx2"/>
                </a:solidFill>
                <a:latin typeface="+mn-lt"/>
                <a:ea typeface="Cambria" panose="02040503050406030204" pitchFamily="18" charset="0"/>
              </a:rPr>
              <a:t>Som medlemmar välkomnar vi personer med Parkinson, atypisk parkinsonism, deras anhöriga, sjukvårdspersonal och andra intresserade. </a:t>
            </a:r>
          </a:p>
          <a:p>
            <a:pPr marR="0" algn="just"/>
            <a:endParaRPr lang="sv-SE" sz="1800" b="0" i="0" u="none" strike="noStrike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A3FE5E-4BCD-DBC4-4A50-317B5AB8D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82257"/>
            <a:ext cx="24391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1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6352DF6-1092-4CA1-9161-BCBC38469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11" y="928338"/>
            <a:ext cx="6649378" cy="50013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F86D1B9-2894-4848-AE4C-938F45BF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4557-4A3D-4185-99BD-A2817161E0F5}" type="slidenum">
              <a:rPr lang="sv-SE" altLang="sv-SE" smtClean="0"/>
              <a:pPr/>
              <a:t>4</a:t>
            </a:fld>
            <a:endParaRPr lang="sv-SE" alt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497DFF3-6A64-4346-9786-D4C941F62AF7}"/>
              </a:ext>
            </a:extLst>
          </p:cNvPr>
          <p:cNvSpPr txBox="1"/>
          <p:nvPr/>
        </p:nvSpPr>
        <p:spPr>
          <a:xfrm>
            <a:off x="899592" y="1582341"/>
            <a:ext cx="64087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sv-SE"/>
              <a:t>Förbundets högsta beslutande organ är kongressen som sammanträder vartannat år och då väljer förbundsstyrelsen. </a:t>
            </a:r>
          </a:p>
          <a:p>
            <a:pPr marR="0"/>
            <a:endParaRPr lang="sv-SE"/>
          </a:p>
          <a:p>
            <a:pPr marR="0"/>
            <a:r>
              <a:rPr lang="sv-SE"/>
              <a:t>Kongressledamöterna utses av länsföreningarna. </a:t>
            </a:r>
          </a:p>
          <a:p>
            <a:pPr marR="0"/>
            <a:endParaRPr lang="sv-SE"/>
          </a:p>
          <a:p>
            <a:pPr marR="0"/>
            <a:r>
              <a:rPr lang="sv-SE"/>
              <a:t>Länsföreningarna är en sammanslutning av enskilda medlemmar och/eller lokala föreningar. </a:t>
            </a:r>
          </a:p>
          <a:p>
            <a:pPr marR="0"/>
            <a:endParaRPr lang="sv-SE"/>
          </a:p>
          <a:p>
            <a:pPr marR="0"/>
            <a:r>
              <a:rPr lang="sv-SE"/>
              <a:t>Lokalföreningarna har en egen styrelse, men tillhör sin länsförening. </a:t>
            </a:r>
          </a:p>
          <a:p>
            <a:pPr marR="0"/>
            <a:endParaRPr lang="sv-SE"/>
          </a:p>
          <a:p>
            <a:pPr marR="0"/>
            <a:r>
              <a:rPr lang="sv-SE"/>
              <a:t>I förbundet finns också  ett nätverk för personer i yrkesverksam ålder; Yngre Parkinson.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C1D44B-4C6A-478D-8DB8-0A1E55B53131}"/>
              </a:ext>
            </a:extLst>
          </p:cNvPr>
          <p:cNvSpPr txBox="1"/>
          <p:nvPr/>
        </p:nvSpPr>
        <p:spPr>
          <a:xfrm>
            <a:off x="755576" y="908720"/>
            <a:ext cx="457200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sv-SE" sz="4000" b="1" i="0" u="none" strike="noStrike" baseline="30000">
                <a:solidFill>
                  <a:srgbClr val="00437A"/>
                </a:solidFill>
                <a:latin typeface="Cambria" panose="02040503050406030204" pitchFamily="18" charset="0"/>
              </a:rPr>
              <a:t>Organisation</a:t>
            </a:r>
            <a:endParaRPr lang="sv-SE" b="0" i="0" u="none" strike="noStrike" baseline="30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E8CB8AD-5EAE-6DB1-CA6C-52AF0C4F2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82257"/>
            <a:ext cx="24391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EE41DF-E64C-416B-B2ED-36226EA16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>
              <a:buSzPct val="80000"/>
              <a:buFont typeface="Wingdings" panose="05000000000000000000" pitchFamily="2" charset="2"/>
              <a:buChar char="Ø"/>
            </a:pPr>
            <a:r>
              <a:rPr lang="sv-SE" b="0" i="0" u="none" strike="noStrike" baseline="30000">
                <a:solidFill>
                  <a:srgbClr val="000000"/>
                </a:solidFill>
                <a:latin typeface="Calibri" panose="020F0502020204030204" pitchFamily="34" charset="0"/>
              </a:rPr>
              <a:t>Förbundsstyrelsen ansvarar för att förbundets strategier och långsiktiga arbete genomförs, medan de operativa funktionerna åligger kansliet under ledning av en generalsekreterare.</a:t>
            </a:r>
          </a:p>
          <a:p>
            <a:pPr marL="0" marR="0" indent="0">
              <a:buSzPct val="80000"/>
              <a:buNone/>
            </a:pPr>
            <a:r>
              <a:rPr lang="sv-SE" b="0" i="0" u="none" strike="noStrike" baseline="30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R="0">
              <a:buSzPct val="80000"/>
              <a:buFont typeface="Wingdings" panose="05000000000000000000" pitchFamily="2" charset="2"/>
              <a:buChar char="Ø"/>
            </a:pPr>
            <a:r>
              <a:rPr lang="sv-SE" b="0" i="0" u="none" strike="noStrike" baseline="30000">
                <a:solidFill>
                  <a:srgbClr val="000000"/>
                </a:solidFill>
                <a:latin typeface="Calibri" panose="020F0502020204030204" pitchFamily="34" charset="0"/>
              </a:rPr>
              <a:t>En viktig uppgift är information och opinionsbildning. Förbundet arrangerar också utbildningar och seminarier.</a:t>
            </a:r>
          </a:p>
          <a:p>
            <a:pPr marL="0" marR="0" indent="0">
              <a:buSzPct val="80000"/>
              <a:buNone/>
            </a:pPr>
            <a:endParaRPr lang="sv-SE" b="0" i="0" u="none" strike="noStrike" baseline="30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>
              <a:buSzPct val="80000"/>
              <a:buFont typeface="Wingdings" panose="05000000000000000000" pitchFamily="2" charset="2"/>
              <a:buChar char="Ø"/>
            </a:pPr>
            <a:r>
              <a:rPr lang="sv-SE" b="0" i="0" u="none" strike="noStrike" baseline="30000">
                <a:solidFill>
                  <a:srgbClr val="000000"/>
                </a:solidFill>
                <a:latin typeface="Calibri" panose="020F0502020204030204" pitchFamily="34" charset="0"/>
              </a:rPr>
              <a:t>Förbundets intäkter kommer i huvudsak från medlemsavgifter, statsbidrag och gåvor. </a:t>
            </a:r>
          </a:p>
          <a:p>
            <a:pPr marL="0" marR="0" indent="0" algn="just">
              <a:buNone/>
            </a:pPr>
            <a:endParaRPr lang="sv-SE"/>
          </a:p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729E187-A515-4949-9251-16ABC7DA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4557-4A3D-4185-99BD-A2817161E0F5}" type="slidenum">
              <a:rPr lang="sv-SE" altLang="sv-SE" smtClean="0"/>
              <a:pPr/>
              <a:t>5</a:t>
            </a:fld>
            <a:endParaRPr lang="sv-SE" alt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C2742A7-11A8-49D4-A32F-E92EAC5FB629}"/>
              </a:ext>
            </a:extLst>
          </p:cNvPr>
          <p:cNvSpPr txBox="1"/>
          <p:nvPr/>
        </p:nvSpPr>
        <p:spPr>
          <a:xfrm>
            <a:off x="755576" y="908348"/>
            <a:ext cx="6974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sv-SE" sz="3600" b="1" i="0" u="none" strike="noStrike" baseline="30000">
                <a:solidFill>
                  <a:srgbClr val="00437A"/>
                </a:solidFill>
                <a:latin typeface="Cambria" panose="02040503050406030204" pitchFamily="18" charset="0"/>
              </a:rPr>
              <a:t>Förbundets arbete och finansiering</a:t>
            </a:r>
            <a:endParaRPr lang="sv-SE" sz="1600" b="0" i="0" u="none" strike="noStrike" baseline="30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29E7417-4B4A-F03D-87BA-23A4EB503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82257"/>
            <a:ext cx="24391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4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90482785-8C6E-43E6-94E9-864D289DD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268760"/>
            <a:ext cx="5405171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571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71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71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None/>
              <a:defRPr/>
            </a:pPr>
            <a:r>
              <a:rPr lang="sv-SE" altLang="sv-SE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Parkinsonförbundet finns i hela Sverige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ü"/>
              <a:defRPr/>
            </a:pPr>
            <a:endParaRPr lang="sv-SE" altLang="sv-SE" sz="2400" dirty="0">
              <a:latin typeface="+mn-lt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400" dirty="0">
                <a:latin typeface="+mn-lt"/>
              </a:rPr>
              <a:t> ca 9 000 medlemmar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400" dirty="0">
                <a:latin typeface="+mn-lt"/>
              </a:rPr>
              <a:t>24 länsföreningar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sv-SE" altLang="sv-SE" sz="2400" dirty="0">
                <a:latin typeface="+mn-lt"/>
              </a:rPr>
              <a:t> ca 40 lokala föreningar och grupper</a:t>
            </a:r>
          </a:p>
          <a:p>
            <a:pPr eaLnBrk="1" hangingPunct="1">
              <a:spcBef>
                <a:spcPct val="0"/>
              </a:spcBef>
              <a:buClr>
                <a:srgbClr val="CC3300"/>
              </a:buClr>
              <a:buNone/>
              <a:defRPr/>
            </a:pPr>
            <a:endParaRPr lang="sv-SE" altLang="sv-SE" sz="2400" dirty="0">
              <a:latin typeface="+mn-lt"/>
            </a:endParaRPr>
          </a:p>
        </p:txBody>
      </p:sp>
      <p:pic>
        <p:nvPicPr>
          <p:cNvPr id="3" name="Bildobjekt 2" descr="En bild som visar karta&#10;&#10;Automatiskt genererad beskrivning">
            <a:extLst>
              <a:ext uri="{FF2B5EF4-FFF2-40B4-BE49-F238E27FC236}">
                <a16:creationId xmlns:a16="http://schemas.microsoft.com/office/drawing/2014/main" id="{A76AD10C-3CB7-4C75-B5BE-17A6A25D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74" y="0"/>
            <a:ext cx="3258005" cy="684943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BE14C1D-2866-78A1-BCA3-4F8601B55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1" y="5157192"/>
            <a:ext cx="2439172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4453A58-99E6-1462-14F5-2E2E8B1FE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8" y="476672"/>
            <a:ext cx="6709084" cy="5031813"/>
          </a:xfrm>
          <a:prstGeom prst="rect">
            <a:avLst/>
          </a:prstGeo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FC68F11-2B80-442C-AE27-8219DFA6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4557-4A3D-4185-99BD-A2817161E0F5}" type="slidenum">
              <a:rPr lang="sv-SE" altLang="sv-SE" smtClean="0"/>
              <a:pPr/>
              <a:t>7</a:t>
            </a:fld>
            <a:endParaRPr lang="sv-SE" alt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9BF2691-D9A6-4FE8-9993-7B3265BA9C90}"/>
              </a:ext>
            </a:extLst>
          </p:cNvPr>
          <p:cNvSpPr txBox="1"/>
          <p:nvPr/>
        </p:nvSpPr>
        <p:spPr>
          <a:xfrm>
            <a:off x="1367644" y="684376"/>
            <a:ext cx="6408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sv-SE" sz="3200" b="1" i="0" u="none" strike="noStrike" baseline="30000" dirty="0">
                <a:latin typeface="Cambria" panose="02040503050406030204" pitchFamily="18" charset="0"/>
                <a:ea typeface="Cambria" panose="02040503050406030204" pitchFamily="18" charset="0"/>
              </a:rPr>
              <a:t>Förbundets verksamhet bygger i stor omfattning på frivilliga och obetalda insatser från medlemmarnas sida.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8284258-8200-8C91-10B5-C47F32FB1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01208"/>
            <a:ext cx="24391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9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B776A75-A4AA-44A4-8CB9-AFF3840B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4557-4A3D-4185-99BD-A2817161E0F5}" type="slidenum">
              <a:rPr lang="sv-SE" altLang="sv-SE" smtClean="0"/>
              <a:pPr/>
              <a:t>8</a:t>
            </a:fld>
            <a:endParaRPr lang="sv-SE" alt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E9AB402-E16C-44E5-8B2C-CC3CB20B34A6}"/>
              </a:ext>
            </a:extLst>
          </p:cNvPr>
          <p:cNvSpPr txBox="1"/>
          <p:nvPr/>
        </p:nvSpPr>
        <p:spPr>
          <a:xfrm>
            <a:off x="971600" y="1190532"/>
            <a:ext cx="6840760" cy="364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sv-SE" sz="4000" b="1" i="0" u="none" strike="noStrike" baseline="30000" dirty="0">
                <a:solidFill>
                  <a:schemeClr val="tx2"/>
                </a:solidFill>
                <a:latin typeface="Cambria" panose="02040503050406030204" pitchFamily="18" charset="0"/>
              </a:rPr>
              <a:t>Det här vill Parkinsonförbundet</a:t>
            </a:r>
            <a:endParaRPr lang="sv-SE" sz="2800" b="0" i="0" u="none" strike="noStrike" baseline="300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R="0"/>
            <a:endParaRPr lang="sv-SE" dirty="0"/>
          </a:p>
          <a:p>
            <a:pPr marR="0"/>
            <a:endParaRPr lang="sv-SE" dirty="0"/>
          </a:p>
          <a:p>
            <a:pPr marR="0"/>
            <a:endParaRPr lang="sv-SE" dirty="0"/>
          </a:p>
          <a:p>
            <a:pPr marR="0"/>
            <a:r>
              <a:rPr lang="sv-SE" dirty="0"/>
              <a:t>Personer med Parkinson ska ordineras den behandling som ger bästa möjliga effekt beroende på sjukdomsstadium och symtom.</a:t>
            </a:r>
          </a:p>
          <a:p>
            <a:pPr marR="0"/>
            <a:endParaRPr lang="sv-SE" dirty="0"/>
          </a:p>
          <a:p>
            <a:pPr marL="285750" marR="0" indent="-285750">
              <a:buFont typeface="Wingdings" panose="05000000000000000000" pitchFamily="2" charset="2"/>
              <a:buChar char="Ø"/>
            </a:pPr>
            <a:r>
              <a:rPr lang="sv-SE" sz="1600" dirty="0"/>
              <a:t>Den som fått Parkinson ska få begriplig information om behandlingsval, egenvård och behandlingsprognos.</a:t>
            </a:r>
          </a:p>
          <a:p>
            <a:pPr marL="285750" marR="0" indent="-285750">
              <a:buFont typeface="Wingdings" panose="05000000000000000000" pitchFamily="2" charset="2"/>
              <a:buChar char="Ø"/>
            </a:pPr>
            <a:endParaRPr lang="sv-SE" sz="1600" dirty="0"/>
          </a:p>
          <a:p>
            <a:pPr marL="285750" marR="0" indent="-285750">
              <a:buFont typeface="Wingdings" panose="05000000000000000000" pitchFamily="2" charset="2"/>
              <a:buChar char="Ø"/>
            </a:pPr>
            <a:r>
              <a:rPr lang="sv-SE" sz="1600" dirty="0"/>
              <a:t>Återkommande kontrollundersökningar ska erbjudas två gånger per år. </a:t>
            </a:r>
          </a:p>
          <a:p>
            <a:pPr marL="285750" marR="0" indent="-285750">
              <a:buFont typeface="Wingdings" panose="05000000000000000000" pitchFamily="2" charset="2"/>
              <a:buChar char="Ø"/>
            </a:pPr>
            <a:endParaRPr lang="sv-SE" sz="1600" dirty="0"/>
          </a:p>
          <a:p>
            <a:pPr marL="285750" marR="0" indent="-285750">
              <a:buFont typeface="Wingdings" panose="05000000000000000000" pitchFamily="2" charset="2"/>
              <a:buChar char="Ø"/>
            </a:pPr>
            <a:r>
              <a:rPr lang="sv-SE" sz="1600" dirty="0"/>
              <a:t>Personer med Parkinson ska ha tillgång till ett </a:t>
            </a:r>
            <a:r>
              <a:rPr lang="sv-SE" sz="1600" dirty="0" err="1"/>
              <a:t>parkinsonteam</a:t>
            </a:r>
            <a:r>
              <a:rPr lang="sv-SE" sz="1600" dirty="0"/>
              <a:t>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48A229D-9217-54A9-E825-D41C61E4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11296"/>
            <a:ext cx="24391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7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80825A13-6D52-24D2-D0DD-91F9AB556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12" y="408430"/>
            <a:ext cx="4584119" cy="31645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BACE0-C21C-4EB1-893F-A3235F5C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4557-4A3D-4185-99BD-A2817161E0F5}" type="slidenum">
              <a:rPr lang="sv-SE" altLang="sv-SE" smtClean="0"/>
              <a:pPr/>
              <a:t>9</a:t>
            </a:fld>
            <a:endParaRPr lang="sv-SE" alt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7D50240-BAAF-4BA1-8432-177095DA7522}"/>
              </a:ext>
            </a:extLst>
          </p:cNvPr>
          <p:cNvSpPr txBox="1"/>
          <p:nvPr/>
        </p:nvSpPr>
        <p:spPr>
          <a:xfrm>
            <a:off x="611560" y="620688"/>
            <a:ext cx="4716016" cy="2450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sv-SE" altLang="sv-SE" sz="2400" b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 information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Char char="Ø"/>
              <a:defRPr/>
            </a:pPr>
            <a:r>
              <a:rPr lang="sv-SE" altLang="sv-SE">
                <a:latin typeface="+mn-lt"/>
                <a:hlinkClick r:id="rId3"/>
              </a:rPr>
              <a:t>www.parkinsonforbundet.se</a:t>
            </a:r>
            <a:endParaRPr lang="sv-SE" altLang="sv-SE">
              <a:latin typeface="+mn-lt"/>
            </a:endParaRP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Char char="Ø"/>
              <a:defRPr/>
            </a:pPr>
            <a:r>
              <a:rPr lang="sv-SE" altLang="sv-SE">
                <a:latin typeface="+mn-lt"/>
              </a:rPr>
              <a:t>info@parkinsonforbundet.se</a:t>
            </a:r>
          </a:p>
          <a:p>
            <a:pPr marL="285750" indent="-285750">
              <a:lnSpc>
                <a:spcPct val="110000"/>
              </a:lnSpc>
              <a:spcAft>
                <a:spcPct val="30000"/>
              </a:spcAft>
              <a:buFont typeface="Wingdings" panose="05000000000000000000" pitchFamily="2" charset="2"/>
              <a:buChar char="Ø"/>
              <a:defRPr/>
            </a:pPr>
            <a:r>
              <a:rPr lang="sv-SE" altLang="sv-SE">
                <a:latin typeface="+mn-lt"/>
              </a:rPr>
              <a:t>Tel 08-666 20 70</a:t>
            </a:r>
          </a:p>
          <a:p>
            <a:pPr marL="285750" indent="-285750">
              <a:lnSpc>
                <a:spcPct val="110000"/>
              </a:lnSpc>
              <a:spcAft>
                <a:spcPct val="30000"/>
              </a:spcAft>
              <a:buFont typeface="Wingdings" panose="05000000000000000000" pitchFamily="2" charset="2"/>
              <a:buChar char="Ø"/>
              <a:defRPr/>
            </a:pPr>
            <a:r>
              <a:rPr lang="sv-SE" altLang="sv-SE">
                <a:latin typeface="+mn-lt"/>
              </a:rPr>
              <a:t>Parkinsonjournalen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Char char="Ø"/>
              <a:defRPr/>
            </a:pPr>
            <a:endParaRPr lang="sv-SE" altLang="sv-SE">
              <a:latin typeface="+mn-lt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137F88A-525A-2D62-9E1C-E1C6CF332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140">
            <a:off x="5798515" y="2109600"/>
            <a:ext cx="2606572" cy="32771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Bildobjekt 12" descr="En bild som visar text, hand&#10;&#10;Automatiskt genererad beskrivning">
            <a:extLst>
              <a:ext uri="{FF2B5EF4-FFF2-40B4-BE49-F238E27FC236}">
                <a16:creationId xmlns:a16="http://schemas.microsoft.com/office/drawing/2014/main" id="{A6644949-CEEE-71C8-5E89-39711FCAE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944">
            <a:off x="3589649" y="2375913"/>
            <a:ext cx="2123790" cy="30215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23F917E-FB1E-BF22-8B75-1AECA4AEC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792">
            <a:off x="952651" y="2981866"/>
            <a:ext cx="2378533" cy="33321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Bildobjekt 6" descr="En bild som visar text, tecken, mark&#10;&#10;Automatiskt genererad beskrivning">
            <a:extLst>
              <a:ext uri="{FF2B5EF4-FFF2-40B4-BE49-F238E27FC236}">
                <a16:creationId xmlns:a16="http://schemas.microsoft.com/office/drawing/2014/main" id="{07D459B5-A4C5-87E3-6E2B-2952116CB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99">
            <a:off x="5707904" y="2975193"/>
            <a:ext cx="2679160" cy="33431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587CB80-D7DB-1115-7401-3957314F5F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743">
            <a:off x="2835124" y="3255218"/>
            <a:ext cx="2286319" cy="32341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8863446"/>
      </p:ext>
    </p:extLst>
  </p:cSld>
  <p:clrMapOvr>
    <a:masterClrMapping/>
  </p:clrMapOvr>
</p:sld>
</file>

<file path=ppt/theme/theme1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770873-ae78-4e89-bb97-8158ef789642">
      <Terms xmlns="http://schemas.microsoft.com/office/infopath/2007/PartnerControls"/>
    </lcf76f155ced4ddcb4097134ff3c332f>
    <TaxCatchAll xmlns="9470817f-81d3-46d9-9282-63a0f51c4e3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8B1BCE27CF284DA7BB09BF042C8638" ma:contentTypeVersion="16" ma:contentTypeDescription="Skapa ett nytt dokument." ma:contentTypeScope="" ma:versionID="8d869ca70b41c1a02cd79358b2bb0f85">
  <xsd:schema xmlns:xsd="http://www.w3.org/2001/XMLSchema" xmlns:xs="http://www.w3.org/2001/XMLSchema" xmlns:p="http://schemas.microsoft.com/office/2006/metadata/properties" xmlns:ns2="2b770873-ae78-4e89-bb97-8158ef789642" xmlns:ns3="9470817f-81d3-46d9-9282-63a0f51c4e39" targetNamespace="http://schemas.microsoft.com/office/2006/metadata/properties" ma:root="true" ma:fieldsID="1c8d875a81105a3617fa0ca33da95e25" ns2:_="" ns3:_="">
    <xsd:import namespace="2b770873-ae78-4e89-bb97-8158ef789642"/>
    <xsd:import namespace="9470817f-81d3-46d9-9282-63a0f51c4e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70873-ae78-4e89-bb97-8158ef789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3b3ba0cf-6e58-45ae-bda7-6ec0d1a39a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0817f-81d3-46d9-9282-63a0f51c4e3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bc2ad7-57ae-4ae5-b48a-b3cfe5437e78}" ma:internalName="TaxCatchAll" ma:showField="CatchAllData" ma:web="9470817f-81d3-46d9-9282-63a0f51c4e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D94389-DE73-4B5F-A1A6-395FFD5CDC6A}">
  <ds:schemaRefs>
    <ds:schemaRef ds:uri="http://schemas.microsoft.com/office/2006/metadata/properties"/>
    <ds:schemaRef ds:uri="http://schemas.microsoft.com/office/infopath/2007/PartnerControls"/>
    <ds:schemaRef ds:uri="2b770873-ae78-4e89-bb97-8158ef789642"/>
    <ds:schemaRef ds:uri="9470817f-81d3-46d9-9282-63a0f51c4e39"/>
  </ds:schemaRefs>
</ds:datastoreItem>
</file>

<file path=customXml/itemProps2.xml><?xml version="1.0" encoding="utf-8"?>
<ds:datastoreItem xmlns:ds="http://schemas.openxmlformats.org/officeDocument/2006/customXml" ds:itemID="{97D3BB6E-4357-4EC1-B0B5-E79EACBE34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2DD461-383F-4C60-B5A4-24E05F0588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770873-ae78-4e89-bb97-8158ef789642"/>
    <ds:schemaRef ds:uri="9470817f-81d3-46d9-9282-63a0f51c4e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282</Words>
  <Application>Microsoft Office PowerPoint</Application>
  <PresentationFormat>Bildspel på skärmen (4:3)</PresentationFormat>
  <Paragraphs>53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Wingdings</vt:lpstr>
      <vt:lpstr>2_Anpassad formgivning</vt:lpstr>
      <vt:lpstr>Anpassad formgivning</vt:lpstr>
      <vt:lpstr>1_Anpassad 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B Johansson</dc:creator>
  <cp:lastModifiedBy>Anna Wedin</cp:lastModifiedBy>
  <cp:revision>69</cp:revision>
  <dcterms:created xsi:type="dcterms:W3CDTF">2005-05-05T03:54:17Z</dcterms:created>
  <dcterms:modified xsi:type="dcterms:W3CDTF">2025-04-24T09:22:10Z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0x0101002B8B1BCE27CF284DA7BB09BF042C8638</vt:lpwstr>
  </property>
  <property fmtid="{D5CDD505-2E9C-101B-9397-08002B2CF9AE}" pid="3" name="MediaServiceImageTags">
    <vt:lpwstr/>
  </property>
</Properties>
</file>