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4" r:id="rId9"/>
    <p:sldId id="260" r:id="rId10"/>
    <p:sldId id="261" r:id="rId11"/>
    <p:sldId id="262" r:id="rId12"/>
    <p:sldId id="263" r:id="rId13"/>
    <p:sldId id="265" r:id="rId14"/>
    <p:sldId id="266" r:id="rId15"/>
    <p:sldId id="267" r:id="rId16"/>
    <p:sldId id="268" r:id="rId17"/>
    <p:sldId id="269" r:id="rId18"/>
    <p:sldId id="272" r:id="rId19"/>
    <p:sldId id="270" r:id="rId20"/>
    <p:sldId id="271" r:id="rId21"/>
    <p:sldId id="273" r:id="rId22"/>
    <p:sldId id="274" r:id="rId23"/>
    <p:sldId id="275" r:id="rId24"/>
    <p:sldId id="276" r:id="rId25"/>
    <p:sldId id="277"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4660"/>
  </p:normalViewPr>
  <p:slideViewPr>
    <p:cSldViewPr snapToGrid="0">
      <p:cViewPr varScale="1">
        <p:scale>
          <a:sx n="73" d="100"/>
          <a:sy n="73"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Wedin" userId="5f6b4b0a-fdbf-4432-950a-4ee602095877" providerId="ADAL" clId="{1BC5DA89-3995-4861-A6FB-68F222C09FAB}"/>
    <pc:docChg chg="modSld">
      <pc:chgData name="Anna Wedin" userId="5f6b4b0a-fdbf-4432-950a-4ee602095877" providerId="ADAL" clId="{1BC5DA89-3995-4861-A6FB-68F222C09FAB}" dt="2025-04-24T09:50:51.432" v="12" actId="1076"/>
      <pc:docMkLst>
        <pc:docMk/>
      </pc:docMkLst>
      <pc:sldChg chg="modSp mod">
        <pc:chgData name="Anna Wedin" userId="5f6b4b0a-fdbf-4432-950a-4ee602095877" providerId="ADAL" clId="{1BC5DA89-3995-4861-A6FB-68F222C09FAB}" dt="2025-04-24T09:50:51.432" v="12" actId="1076"/>
        <pc:sldMkLst>
          <pc:docMk/>
          <pc:sldMk cId="2950888632" sldId="271"/>
        </pc:sldMkLst>
        <pc:spChg chg="mod">
          <ac:chgData name="Anna Wedin" userId="5f6b4b0a-fdbf-4432-950a-4ee602095877" providerId="ADAL" clId="{1BC5DA89-3995-4861-A6FB-68F222C09FAB}" dt="2025-04-24T09:50:51.432" v="12" actId="1076"/>
          <ac:spMkLst>
            <pc:docMk/>
            <pc:sldMk cId="2950888632" sldId="271"/>
            <ac:spMk id="3" creationId="{5F66D856-6277-4250-95A0-96E154FCB9D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BC503C-FAAB-4CD8-B37B-5E842D01806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EA628DA-FC61-47EA-82F1-6F3724A896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FC813A9-40CE-4ACD-B7BF-7223B7B0F245}"/>
              </a:ext>
            </a:extLst>
          </p:cNvPr>
          <p:cNvSpPr>
            <a:spLocks noGrp="1"/>
          </p:cNvSpPr>
          <p:nvPr>
            <p:ph type="dt" sz="half" idx="10"/>
          </p:nvPr>
        </p:nvSpPr>
        <p:spPr/>
        <p:txBody>
          <a:bodyPr/>
          <a:lstStyle/>
          <a:p>
            <a:fld id="{65BBAD9B-9ACD-45A5-924E-394D416DDBB3}" type="datetimeFigureOut">
              <a:rPr lang="sv-SE" smtClean="0"/>
              <a:t>2025-04-24</a:t>
            </a:fld>
            <a:endParaRPr lang="sv-SE"/>
          </a:p>
        </p:txBody>
      </p:sp>
      <p:sp>
        <p:nvSpPr>
          <p:cNvPr id="5" name="Platshållare för sidfot 4">
            <a:extLst>
              <a:ext uri="{FF2B5EF4-FFF2-40B4-BE49-F238E27FC236}">
                <a16:creationId xmlns:a16="http://schemas.microsoft.com/office/drawing/2014/main" id="{3437D4CB-7820-4ABE-A82B-24D80BA0D12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38987CC-12A8-4F36-A392-293A85AF7582}"/>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296673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C4C8C7-EAF2-4E74-B789-D1CE857B30E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FCB2AEB-4775-4785-A790-2D5502E8D86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3C89C8-DDA7-4660-BCEA-E27259CEC2A2}"/>
              </a:ext>
            </a:extLst>
          </p:cNvPr>
          <p:cNvSpPr>
            <a:spLocks noGrp="1"/>
          </p:cNvSpPr>
          <p:nvPr>
            <p:ph type="dt" sz="half" idx="10"/>
          </p:nvPr>
        </p:nvSpPr>
        <p:spPr/>
        <p:txBody>
          <a:bodyPr/>
          <a:lstStyle/>
          <a:p>
            <a:fld id="{65BBAD9B-9ACD-45A5-924E-394D416DDBB3}" type="datetimeFigureOut">
              <a:rPr lang="sv-SE" smtClean="0"/>
              <a:t>2025-04-24</a:t>
            </a:fld>
            <a:endParaRPr lang="sv-SE"/>
          </a:p>
        </p:txBody>
      </p:sp>
      <p:sp>
        <p:nvSpPr>
          <p:cNvPr id="5" name="Platshållare för sidfot 4">
            <a:extLst>
              <a:ext uri="{FF2B5EF4-FFF2-40B4-BE49-F238E27FC236}">
                <a16:creationId xmlns:a16="http://schemas.microsoft.com/office/drawing/2014/main" id="{E54485D3-C8BF-4DB6-922F-431DC836C5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AE50C58-61C2-4DE5-A747-DF3B5E7189DA}"/>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410131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4E3ECF4-5D7F-4A13-9143-3642CF57EFB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41482C5-54C8-4F7A-A6AF-8AD4EC29B8A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3201CF-2F27-4145-8FA4-8378DA3330A9}"/>
              </a:ext>
            </a:extLst>
          </p:cNvPr>
          <p:cNvSpPr>
            <a:spLocks noGrp="1"/>
          </p:cNvSpPr>
          <p:nvPr>
            <p:ph type="dt" sz="half" idx="10"/>
          </p:nvPr>
        </p:nvSpPr>
        <p:spPr/>
        <p:txBody>
          <a:bodyPr/>
          <a:lstStyle/>
          <a:p>
            <a:fld id="{65BBAD9B-9ACD-45A5-924E-394D416DDBB3}" type="datetimeFigureOut">
              <a:rPr lang="sv-SE" smtClean="0"/>
              <a:t>2025-04-24</a:t>
            </a:fld>
            <a:endParaRPr lang="sv-SE"/>
          </a:p>
        </p:txBody>
      </p:sp>
      <p:sp>
        <p:nvSpPr>
          <p:cNvPr id="5" name="Platshållare för sidfot 4">
            <a:extLst>
              <a:ext uri="{FF2B5EF4-FFF2-40B4-BE49-F238E27FC236}">
                <a16:creationId xmlns:a16="http://schemas.microsoft.com/office/drawing/2014/main" id="{0A380313-3B03-4FE5-8C5F-F936A75587E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572457-3663-491A-A6C1-9D37E19AB58E}"/>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409503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CAB5B0-28E4-4C5B-A6CF-2FC510DC8E2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7D22021-426C-4349-A4AE-8B096F5CD32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A17AE4B-7D45-4071-BB11-7C7B59118076}"/>
              </a:ext>
            </a:extLst>
          </p:cNvPr>
          <p:cNvSpPr>
            <a:spLocks noGrp="1"/>
          </p:cNvSpPr>
          <p:nvPr>
            <p:ph type="dt" sz="half" idx="10"/>
          </p:nvPr>
        </p:nvSpPr>
        <p:spPr/>
        <p:txBody>
          <a:bodyPr/>
          <a:lstStyle/>
          <a:p>
            <a:fld id="{65BBAD9B-9ACD-45A5-924E-394D416DDBB3}" type="datetimeFigureOut">
              <a:rPr lang="sv-SE" smtClean="0"/>
              <a:t>2025-04-24</a:t>
            </a:fld>
            <a:endParaRPr lang="sv-SE"/>
          </a:p>
        </p:txBody>
      </p:sp>
      <p:sp>
        <p:nvSpPr>
          <p:cNvPr id="5" name="Platshållare för sidfot 4">
            <a:extLst>
              <a:ext uri="{FF2B5EF4-FFF2-40B4-BE49-F238E27FC236}">
                <a16:creationId xmlns:a16="http://schemas.microsoft.com/office/drawing/2014/main" id="{6366080F-5E15-4EE1-BB72-27A39EFBC49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821D7D-E98C-44BE-B38D-BCEC3770BB49}"/>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71949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C5EFE7-748B-4496-8DC6-7ACDA37E8CC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C2FE502-8841-4749-BB5D-258E3AC90E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40F2E34-2FC0-4EA2-97BC-D50C25F80D96}"/>
              </a:ext>
            </a:extLst>
          </p:cNvPr>
          <p:cNvSpPr>
            <a:spLocks noGrp="1"/>
          </p:cNvSpPr>
          <p:nvPr>
            <p:ph type="dt" sz="half" idx="10"/>
          </p:nvPr>
        </p:nvSpPr>
        <p:spPr/>
        <p:txBody>
          <a:bodyPr/>
          <a:lstStyle/>
          <a:p>
            <a:fld id="{65BBAD9B-9ACD-45A5-924E-394D416DDBB3}" type="datetimeFigureOut">
              <a:rPr lang="sv-SE" smtClean="0"/>
              <a:t>2025-04-24</a:t>
            </a:fld>
            <a:endParaRPr lang="sv-SE"/>
          </a:p>
        </p:txBody>
      </p:sp>
      <p:sp>
        <p:nvSpPr>
          <p:cNvPr id="5" name="Platshållare för sidfot 4">
            <a:extLst>
              <a:ext uri="{FF2B5EF4-FFF2-40B4-BE49-F238E27FC236}">
                <a16:creationId xmlns:a16="http://schemas.microsoft.com/office/drawing/2014/main" id="{08EB5907-E87E-4620-98C4-2794EFD9E77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CBF944D-D6C9-4973-9FA9-99738ABBD988}"/>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103437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A1C0A0-7E5E-45AB-BCCA-93A5861A4A5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844E73F-808C-4827-B93C-32571FAFD91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B8060FE-A968-4399-8664-B127E4FFEDE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E91BCD9-2BD1-42D6-AC04-DD8CA9E95F1F}"/>
              </a:ext>
            </a:extLst>
          </p:cNvPr>
          <p:cNvSpPr>
            <a:spLocks noGrp="1"/>
          </p:cNvSpPr>
          <p:nvPr>
            <p:ph type="dt" sz="half" idx="10"/>
          </p:nvPr>
        </p:nvSpPr>
        <p:spPr/>
        <p:txBody>
          <a:bodyPr/>
          <a:lstStyle/>
          <a:p>
            <a:fld id="{65BBAD9B-9ACD-45A5-924E-394D416DDBB3}" type="datetimeFigureOut">
              <a:rPr lang="sv-SE" smtClean="0"/>
              <a:t>2025-04-24</a:t>
            </a:fld>
            <a:endParaRPr lang="sv-SE"/>
          </a:p>
        </p:txBody>
      </p:sp>
      <p:sp>
        <p:nvSpPr>
          <p:cNvPr id="6" name="Platshållare för sidfot 5">
            <a:extLst>
              <a:ext uri="{FF2B5EF4-FFF2-40B4-BE49-F238E27FC236}">
                <a16:creationId xmlns:a16="http://schemas.microsoft.com/office/drawing/2014/main" id="{483282E7-AC7D-41EA-9A73-F26DAAF4FE8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717A0D4-8A9B-425E-9187-DB06571676C1}"/>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187048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982158-E7F7-4FBD-9F7A-9B77CE646FB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BE9AB61-E56C-4A4D-9DCE-5D05EF990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780E1AD-E8ED-4DBE-B080-03C9A764D55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7B88381-BBB2-4009-B0D7-C9AF3F8CF8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FCFA3AF-B919-489C-9EE5-55864B03A27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0AE0E3B-5439-4F98-A9AA-364C2998B0A7}"/>
              </a:ext>
            </a:extLst>
          </p:cNvPr>
          <p:cNvSpPr>
            <a:spLocks noGrp="1"/>
          </p:cNvSpPr>
          <p:nvPr>
            <p:ph type="dt" sz="half" idx="10"/>
          </p:nvPr>
        </p:nvSpPr>
        <p:spPr/>
        <p:txBody>
          <a:bodyPr/>
          <a:lstStyle/>
          <a:p>
            <a:fld id="{65BBAD9B-9ACD-45A5-924E-394D416DDBB3}" type="datetimeFigureOut">
              <a:rPr lang="sv-SE" smtClean="0"/>
              <a:t>2025-04-24</a:t>
            </a:fld>
            <a:endParaRPr lang="sv-SE"/>
          </a:p>
        </p:txBody>
      </p:sp>
      <p:sp>
        <p:nvSpPr>
          <p:cNvPr id="8" name="Platshållare för sidfot 7">
            <a:extLst>
              <a:ext uri="{FF2B5EF4-FFF2-40B4-BE49-F238E27FC236}">
                <a16:creationId xmlns:a16="http://schemas.microsoft.com/office/drawing/2014/main" id="{BF833654-3F41-4D24-9C57-3F52B3EDEEA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BEB9357-41E0-4B76-BD51-13238C9B9F7C}"/>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41340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357492-1103-48D5-A9B7-C84D834AEAD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3F2926B-FD53-4C42-B080-44E57DF221EA}"/>
              </a:ext>
            </a:extLst>
          </p:cNvPr>
          <p:cNvSpPr>
            <a:spLocks noGrp="1"/>
          </p:cNvSpPr>
          <p:nvPr>
            <p:ph type="dt" sz="half" idx="10"/>
          </p:nvPr>
        </p:nvSpPr>
        <p:spPr/>
        <p:txBody>
          <a:bodyPr/>
          <a:lstStyle/>
          <a:p>
            <a:fld id="{65BBAD9B-9ACD-45A5-924E-394D416DDBB3}" type="datetimeFigureOut">
              <a:rPr lang="sv-SE" smtClean="0"/>
              <a:t>2025-04-24</a:t>
            </a:fld>
            <a:endParaRPr lang="sv-SE"/>
          </a:p>
        </p:txBody>
      </p:sp>
      <p:sp>
        <p:nvSpPr>
          <p:cNvPr id="4" name="Platshållare för sidfot 3">
            <a:extLst>
              <a:ext uri="{FF2B5EF4-FFF2-40B4-BE49-F238E27FC236}">
                <a16:creationId xmlns:a16="http://schemas.microsoft.com/office/drawing/2014/main" id="{2D4DC3E9-673B-4994-9391-E37174BCAA6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84BC12D-A160-45E7-B6EC-835B152FB849}"/>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250512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4984A11-CB05-41CE-A484-6411CBDF3BA0}"/>
              </a:ext>
            </a:extLst>
          </p:cNvPr>
          <p:cNvSpPr>
            <a:spLocks noGrp="1"/>
          </p:cNvSpPr>
          <p:nvPr>
            <p:ph type="dt" sz="half" idx="10"/>
          </p:nvPr>
        </p:nvSpPr>
        <p:spPr/>
        <p:txBody>
          <a:bodyPr/>
          <a:lstStyle/>
          <a:p>
            <a:fld id="{65BBAD9B-9ACD-45A5-924E-394D416DDBB3}" type="datetimeFigureOut">
              <a:rPr lang="sv-SE" smtClean="0"/>
              <a:t>2025-04-24</a:t>
            </a:fld>
            <a:endParaRPr lang="sv-SE"/>
          </a:p>
        </p:txBody>
      </p:sp>
      <p:sp>
        <p:nvSpPr>
          <p:cNvPr id="3" name="Platshållare för sidfot 2">
            <a:extLst>
              <a:ext uri="{FF2B5EF4-FFF2-40B4-BE49-F238E27FC236}">
                <a16:creationId xmlns:a16="http://schemas.microsoft.com/office/drawing/2014/main" id="{F870B281-D02E-483B-B967-D8FDB74E17C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0F0A43D-BD98-4A90-84CF-63CCB727EC11}"/>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115548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F09E0F-6FBE-4F6E-9F15-C35F5D5046D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ED8712-8D69-418A-8EF1-CA50AC34C3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67FC629-346A-48DC-888C-00C4D1A16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F59AF61-8381-4F99-AF25-CBB983FB6634}"/>
              </a:ext>
            </a:extLst>
          </p:cNvPr>
          <p:cNvSpPr>
            <a:spLocks noGrp="1"/>
          </p:cNvSpPr>
          <p:nvPr>
            <p:ph type="dt" sz="half" idx="10"/>
          </p:nvPr>
        </p:nvSpPr>
        <p:spPr/>
        <p:txBody>
          <a:bodyPr/>
          <a:lstStyle/>
          <a:p>
            <a:fld id="{65BBAD9B-9ACD-45A5-924E-394D416DDBB3}" type="datetimeFigureOut">
              <a:rPr lang="sv-SE" smtClean="0"/>
              <a:t>2025-04-24</a:t>
            </a:fld>
            <a:endParaRPr lang="sv-SE"/>
          </a:p>
        </p:txBody>
      </p:sp>
      <p:sp>
        <p:nvSpPr>
          <p:cNvPr id="6" name="Platshållare för sidfot 5">
            <a:extLst>
              <a:ext uri="{FF2B5EF4-FFF2-40B4-BE49-F238E27FC236}">
                <a16:creationId xmlns:a16="http://schemas.microsoft.com/office/drawing/2014/main" id="{CF1348D5-3A87-410E-8F89-75FF27D717D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AE3518-8C46-472D-8835-FFD671E1CCC2}"/>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245323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30E6CA-57F9-44E3-BC38-95BCC92A32F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EB68444-3267-4E60-AD7E-0F51F90396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6CDB285-D33C-4FC3-AEC0-CE6F29688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FB40BF6-77CD-4C75-97B5-DA2A6D3D1596}"/>
              </a:ext>
            </a:extLst>
          </p:cNvPr>
          <p:cNvSpPr>
            <a:spLocks noGrp="1"/>
          </p:cNvSpPr>
          <p:nvPr>
            <p:ph type="dt" sz="half" idx="10"/>
          </p:nvPr>
        </p:nvSpPr>
        <p:spPr/>
        <p:txBody>
          <a:bodyPr/>
          <a:lstStyle/>
          <a:p>
            <a:fld id="{65BBAD9B-9ACD-45A5-924E-394D416DDBB3}" type="datetimeFigureOut">
              <a:rPr lang="sv-SE" smtClean="0"/>
              <a:t>2025-04-24</a:t>
            </a:fld>
            <a:endParaRPr lang="sv-SE"/>
          </a:p>
        </p:txBody>
      </p:sp>
      <p:sp>
        <p:nvSpPr>
          <p:cNvPr id="6" name="Platshållare för sidfot 5">
            <a:extLst>
              <a:ext uri="{FF2B5EF4-FFF2-40B4-BE49-F238E27FC236}">
                <a16:creationId xmlns:a16="http://schemas.microsoft.com/office/drawing/2014/main" id="{49C79BC9-F3B2-4F00-9F16-4A555AEB343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57938F5-F065-482F-8964-C22D3685FE2C}"/>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5976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09042DB-BBF4-4393-BF2B-53A564044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32B9ABE-2F13-4307-8E10-7BA4AB097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83004F3-62F6-48F0-BC58-4E1F348BBF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BAD9B-9ACD-45A5-924E-394D416DDBB3}" type="datetimeFigureOut">
              <a:rPr lang="sv-SE" smtClean="0"/>
              <a:t>2025-04-24</a:t>
            </a:fld>
            <a:endParaRPr lang="sv-SE"/>
          </a:p>
        </p:txBody>
      </p:sp>
      <p:sp>
        <p:nvSpPr>
          <p:cNvPr id="5" name="Platshållare för sidfot 4">
            <a:extLst>
              <a:ext uri="{FF2B5EF4-FFF2-40B4-BE49-F238E27FC236}">
                <a16:creationId xmlns:a16="http://schemas.microsoft.com/office/drawing/2014/main" id="{51CDBFEC-FC79-4AA1-911C-723759F6A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8E913ED-5093-49B7-AC6B-50E6AF022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A1A0F-0D12-40C2-B3D5-02E0440B5F56}" type="slidenum">
              <a:rPr lang="sv-SE" smtClean="0"/>
              <a:t>‹#›</a:t>
            </a:fld>
            <a:endParaRPr lang="sv-SE"/>
          </a:p>
        </p:txBody>
      </p:sp>
    </p:spTree>
    <p:extLst>
      <p:ext uri="{BB962C8B-B14F-4D97-AF65-F5344CB8AC3E}">
        <p14:creationId xmlns:p14="http://schemas.microsoft.com/office/powerpoint/2010/main" val="3519030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708AFE8-440E-42F9-A98D-ECC30A905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228" y="3585012"/>
            <a:ext cx="7531947" cy="3000587"/>
          </a:xfrm>
          <a:prstGeom prst="rect">
            <a:avLst/>
          </a:prstGeom>
        </p:spPr>
      </p:pic>
      <p:pic>
        <p:nvPicPr>
          <p:cNvPr id="6" name="Bildobjekt 5">
            <a:extLst>
              <a:ext uri="{FF2B5EF4-FFF2-40B4-BE49-F238E27FC236}">
                <a16:creationId xmlns:a16="http://schemas.microsoft.com/office/drawing/2014/main" id="{AC8A7498-8623-1573-EA03-D6168B376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01" y="1539438"/>
            <a:ext cx="11430000" cy="1733550"/>
          </a:xfrm>
          <a:prstGeom prst="rect">
            <a:avLst/>
          </a:prstGeom>
        </p:spPr>
      </p:pic>
    </p:spTree>
    <p:extLst>
      <p:ext uri="{BB962C8B-B14F-4D97-AF65-F5344CB8AC3E}">
        <p14:creationId xmlns:p14="http://schemas.microsoft.com/office/powerpoint/2010/main" val="144229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680E862-1E2C-466E-8469-6EF0E9BF07E1}"/>
              </a:ext>
            </a:extLst>
          </p:cNvPr>
          <p:cNvSpPr txBox="1"/>
          <p:nvPr/>
        </p:nvSpPr>
        <p:spPr>
          <a:xfrm>
            <a:off x="1861458" y="378870"/>
            <a:ext cx="6096000" cy="6100260"/>
          </a:xfrm>
          <a:prstGeom prst="rect">
            <a:avLst/>
          </a:prstGeom>
          <a:noFill/>
        </p:spPr>
        <p:txBody>
          <a:bodyPr wrap="square">
            <a:spAutoFit/>
          </a:bodyPr>
          <a:lstStyle/>
          <a:p>
            <a:pPr>
              <a:lnSpc>
                <a:spcPct val="115000"/>
              </a:lnSpc>
              <a:spcAft>
                <a:spcPts val="1000"/>
              </a:spcAft>
            </a:pPr>
            <a:r>
              <a:rPr lang="sv-SE" sz="24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Icke-motoriska symtom</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Parkinsons sjukdom ger även upphov till så kallade icke-motoriska symtom. Dessa har en stor betydelse för livskvalitén.</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Ångest och depression</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Trötthet</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Stresskänslighet</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Mag- och tarmbesvär</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Blodtrycksfall</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Smärta</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Urologiska problem</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Sväljsvårigheter – problem med saliven</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Tandproblem</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Hudproblem</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Andra icke-motoriska symtom: påverkad tankeprocess, känslor och välbefinnande</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C13560CA-5433-86ED-888A-12022CC8C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14568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9F05CDCA-2E5A-47CB-8505-C4F1E0266316}"/>
              </a:ext>
            </a:extLst>
          </p:cNvPr>
          <p:cNvSpPr txBox="1"/>
          <p:nvPr/>
        </p:nvSpPr>
        <p:spPr>
          <a:xfrm>
            <a:off x="1055914" y="875449"/>
            <a:ext cx="4332515" cy="2848600"/>
          </a:xfrm>
          <a:prstGeom prst="rect">
            <a:avLst/>
          </a:prstGeom>
          <a:noFill/>
        </p:spPr>
        <p:txBody>
          <a:bodyPr wrap="square">
            <a:spAutoFit/>
          </a:bodyPr>
          <a:lstStyle/>
          <a:p>
            <a:pPr>
              <a:lnSpc>
                <a:spcPct val="115000"/>
              </a:lnSpc>
              <a:spcAft>
                <a:spcPts val="1000"/>
              </a:spcAft>
            </a:pPr>
            <a:r>
              <a:rPr lang="sv-SE" sz="2400" b="1"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Behandling</a:t>
            </a:r>
            <a:endParaRPr lang="sv-SE" sz="14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Eftersom ingen vet varför nervcellerna som producerar dopamin dör, går det ännu bara att behandla symtomen. Det finns ett tjugotal mediciner. Doseringen av medicinerna är mycket individuell och måste utprovas noggrant i samråd med läkare, patient och anhöriga.</a:t>
            </a:r>
            <a:endParaRPr lang="sv-SE" sz="14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4" name="Bildobjekt 3">
            <a:extLst>
              <a:ext uri="{FF2B5EF4-FFF2-40B4-BE49-F238E27FC236}">
                <a16:creationId xmlns:a16="http://schemas.microsoft.com/office/drawing/2014/main" id="{F06C7870-E8D6-445F-92E8-CDF07C5F41B0}"/>
              </a:ext>
            </a:extLst>
          </p:cNvPr>
          <p:cNvPicPr/>
          <p:nvPr/>
        </p:nvPicPr>
        <p:blipFill>
          <a:blip r:embed="rId2">
            <a:extLst>
              <a:ext uri="{28A0092B-C50C-407E-A947-70E740481C1C}">
                <a14:useLocalDpi xmlns:a14="http://schemas.microsoft.com/office/drawing/2010/main" val="0"/>
              </a:ext>
            </a:extLst>
          </a:blip>
          <a:stretch>
            <a:fillRect/>
          </a:stretch>
        </p:blipFill>
        <p:spPr>
          <a:xfrm>
            <a:off x="5782310" y="875449"/>
            <a:ext cx="6096000" cy="3849642"/>
          </a:xfrm>
          <a:prstGeom prst="rect">
            <a:avLst/>
          </a:prstGeom>
        </p:spPr>
      </p:pic>
      <p:pic>
        <p:nvPicPr>
          <p:cNvPr id="2" name="Bildobjekt 1">
            <a:extLst>
              <a:ext uri="{FF2B5EF4-FFF2-40B4-BE49-F238E27FC236}">
                <a16:creationId xmlns:a16="http://schemas.microsoft.com/office/drawing/2014/main" id="{554A7335-B6B7-94A1-944D-0079256C3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2926384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04B38F7A-BD9F-477D-8081-ABDABC147D53}"/>
              </a:ext>
            </a:extLst>
          </p:cNvPr>
          <p:cNvSpPr txBox="1"/>
          <p:nvPr/>
        </p:nvSpPr>
        <p:spPr>
          <a:xfrm>
            <a:off x="1426029" y="466354"/>
            <a:ext cx="8741228" cy="4763996"/>
          </a:xfrm>
          <a:prstGeom prst="rect">
            <a:avLst/>
          </a:prstGeom>
          <a:noFill/>
        </p:spPr>
        <p:txBody>
          <a:bodyPr wrap="square">
            <a:spAutoFit/>
          </a:bodyPr>
          <a:lstStyle/>
          <a:p>
            <a:pPr>
              <a:lnSpc>
                <a:spcPct val="115000"/>
              </a:lnSpc>
              <a:spcAft>
                <a:spcPts val="1000"/>
              </a:spcAft>
            </a:pPr>
            <a:r>
              <a:rPr lang="sv-SE" sz="24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Dosglapp – ON/OFF</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Efter några års behandling blir verkan av medicinerna mer oregelbunden. Effekten av varje L-dopa dos blir kortare, med luckor i läkemedelseffekten under dagen – så kallade </a:t>
            </a:r>
            <a:r>
              <a:rPr lang="sv-SE" sz="1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dos-glapp</a:t>
            </a: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Perioder av för kraftig medicin-effekt, som yttrar sig som ofrivillig </a:t>
            </a:r>
            <a:r>
              <a:rPr lang="sv-SE" sz="1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överrörlighet, så kallade dyskinesier</a:t>
            </a: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kan uppstå.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Växlingarna mellan god effekt, otillräcklig effekt och dyskinesier kan bli snabba och oförutsägbara – man talar då om </a:t>
            </a:r>
            <a:r>
              <a:rPr lang="sv-SE" sz="1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”on-off”-fenomen</a:t>
            </a: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 personens rörlighet slås av och på sekundsnabbt, nästan som med en strömbrytare.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Medicinerna kan också ge olika former av biverkningar, bland annat hallucinationer.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4F6DFC2B-C75E-AF81-C74B-F5E5CDA02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835216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A5994F17-CB59-4F6A-AD11-E5677145A207}"/>
              </a:ext>
            </a:extLst>
          </p:cNvPr>
          <p:cNvSpPr txBox="1"/>
          <p:nvPr/>
        </p:nvSpPr>
        <p:spPr>
          <a:xfrm>
            <a:off x="1240970" y="846013"/>
            <a:ext cx="6607629" cy="5180008"/>
          </a:xfrm>
          <a:prstGeom prst="rect">
            <a:avLst/>
          </a:prstGeom>
          <a:noFill/>
        </p:spPr>
        <p:txBody>
          <a:bodyPr wrap="square">
            <a:spAutoFit/>
          </a:bodyPr>
          <a:lstStyle/>
          <a:p>
            <a:pPr>
              <a:lnSpc>
                <a:spcPct val="115000"/>
              </a:lnSpc>
              <a:spcAft>
                <a:spcPts val="1000"/>
              </a:spcAft>
            </a:pP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24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Det är mycket viktigt att ta medicinen i rätt tid och vid rätt tillfälle</a:t>
            </a:r>
            <a:endParaRPr lang="sv-SE" sz="24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för att hålla en så jämn nivå på dopaminet som möjligt. När dopaminnivåerna varierar påverkas den sjukes rörlighet. Det som hen kunde göra imorse eller för en timme sedan kan vara helt omöjligt att göra när medicinen inte tillförts i rätt tid. Om medicinen ges vid rätt tider och i rätt mängd finns goda chanser att personen kan klara sig själv och hjälpa till i större utsträckning.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Medicineringen behöver ses över och justeras regelbundet av en neurolog. Minst 1 gång per år. En parkinsonsjuk är aldrig ”färdigbehandlad” eftersom sjukdomen är fortskridande!</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1E1E60B8-4FBF-6D3D-2B5C-4BFA8A19C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270545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C94B50D8-F4C5-4E79-BFF8-A061CFEC2556}"/>
              </a:ext>
            </a:extLst>
          </p:cNvPr>
          <p:cNvSpPr txBox="1"/>
          <p:nvPr/>
        </p:nvSpPr>
        <p:spPr>
          <a:xfrm>
            <a:off x="1045030" y="713754"/>
            <a:ext cx="8948056" cy="5495351"/>
          </a:xfrm>
          <a:prstGeom prst="rect">
            <a:avLst/>
          </a:prstGeom>
          <a:noFill/>
        </p:spPr>
        <p:txBody>
          <a:bodyPr wrap="square">
            <a:spAutoFit/>
          </a:bodyPr>
          <a:lstStyle/>
          <a:p>
            <a:pPr>
              <a:lnSpc>
                <a:spcPct val="115000"/>
              </a:lnSpc>
              <a:spcAft>
                <a:spcPts val="1000"/>
              </a:spcAft>
            </a:pPr>
            <a:r>
              <a:rPr lang="sv-SE" sz="24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Fysioterapi</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spcBef>
                <a:spcPts val="450"/>
              </a:spcBef>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Vid Parkinsons sjukdom behandlar fysioterapeuten framför allt gång- och balansproblematik, förflyttningar och fysisk inaktivitet men även smärta, fallproblematik och frysningar. Fysioterapeuten är även viktig för att informera om sjukdom och sjukdomsförlopp.</a:t>
            </a:r>
            <a:r>
              <a:rPr lang="sv-SE" sz="1600">
                <a:latin typeface="Times New Roman" panose="02020603050405020304" pitchFamily="18" charset="0"/>
                <a:ea typeface="Franklin Gothic Medium" panose="020B0603020102020204" pitchFamily="34" charset="0"/>
              </a:rPr>
              <a:t> </a:t>
            </a: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Fysioterapeutens mål för behandlingen är olika beroende på i vilken sjukdomsfas man är i. </a:t>
            </a:r>
          </a:p>
          <a:p>
            <a:pPr>
              <a:spcBef>
                <a:spcPts val="450"/>
              </a:spcBef>
            </a:pPr>
            <a:endPar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spcBef>
                <a:spcPts val="450"/>
              </a:spcBef>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I tidig fas kan åtgärderna vara att främja för egenvård, motverka inaktivitet, förbättra fysisk kapacitet, minska smärta eller motverka fall och fallrädsla. </a:t>
            </a:r>
            <a:endParaRPr lang="sv-SE" sz="1600">
              <a:effectLst/>
              <a:latin typeface="Times New Roman" panose="02020603050405020304" pitchFamily="18" charset="0"/>
              <a:ea typeface="Times New Roman" panose="02020603050405020304" pitchFamily="18" charset="0"/>
            </a:endParaRPr>
          </a:p>
          <a:p>
            <a:pPr>
              <a:spcBef>
                <a:spcPts val="450"/>
              </a:spcBef>
            </a:pP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I mellanfasen av sjukdomsförloppet riktas behandlingen mer mot att förbättra och bibehålla funktioner och aktiviteter såsom balans, gång, kondition, styrka och förflyttningar.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I den sena fasen av sjukdomen är målet att bibehålla en god andningsfunktion, motverka trycksår och underlätta förflyttningar samt att stödja och informera närstående och personal.</a:t>
            </a:r>
            <a:endParaRPr lang="sv-SE" sz="1600">
              <a:effectLst/>
              <a:latin typeface="Times New Roman" panose="02020603050405020304" pitchFamily="18" charset="0"/>
              <a:ea typeface="Times New Roman" panose="02020603050405020304" pitchFamily="18" charset="0"/>
            </a:endParaRPr>
          </a:p>
        </p:txBody>
      </p:sp>
      <p:pic>
        <p:nvPicPr>
          <p:cNvPr id="2" name="Bildobjekt 1">
            <a:extLst>
              <a:ext uri="{FF2B5EF4-FFF2-40B4-BE49-F238E27FC236}">
                <a16:creationId xmlns:a16="http://schemas.microsoft.com/office/drawing/2014/main" id="{D198CF09-5C13-9707-654A-2CD665CB6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0480" y="5593382"/>
            <a:ext cx="2487966" cy="1101727"/>
          </a:xfrm>
          <a:prstGeom prst="rect">
            <a:avLst/>
          </a:prstGeom>
        </p:spPr>
      </p:pic>
    </p:spTree>
    <p:extLst>
      <p:ext uri="{BB962C8B-B14F-4D97-AF65-F5344CB8AC3E}">
        <p14:creationId xmlns:p14="http://schemas.microsoft.com/office/powerpoint/2010/main" val="425795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5A69E9A-1722-4F4D-B499-B189AD795483}"/>
              </a:ext>
            </a:extLst>
          </p:cNvPr>
          <p:cNvSpPr txBox="1"/>
          <p:nvPr/>
        </p:nvSpPr>
        <p:spPr>
          <a:xfrm>
            <a:off x="3048000" y="-3368566"/>
            <a:ext cx="6096000" cy="2764475"/>
          </a:xfrm>
          <a:prstGeom prst="rect">
            <a:avLst/>
          </a:prstGeom>
          <a:noFill/>
        </p:spPr>
        <p:txBody>
          <a:bodyPr wrap="square">
            <a:spAutoFit/>
          </a:bodyPr>
          <a:lstStyle/>
          <a:p>
            <a:pPr>
              <a:lnSpc>
                <a:spcPct val="115000"/>
              </a:lnSpc>
              <a:spcAft>
                <a:spcPts val="1000"/>
              </a:spcAft>
            </a:pPr>
            <a:r>
              <a:rPr lang="sv-SE" sz="24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Avancerade behandlingsmetoder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Efter några års behandling kan effekten av läkemedlen mot Parkinsons sjukdom minska på grund av att sjukdomsprocessen fortskrider. Då finns mer avancerade behandlingsmetoder.</a:t>
            </a:r>
            <a:r>
              <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rPr>
              <a:t> </a:t>
            </a: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457200">
              <a:lnSpc>
                <a:spcPct val="115000"/>
              </a:lnSpc>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sp>
        <p:nvSpPr>
          <p:cNvPr id="5" name="textruta 4">
            <a:extLst>
              <a:ext uri="{FF2B5EF4-FFF2-40B4-BE49-F238E27FC236}">
                <a16:creationId xmlns:a16="http://schemas.microsoft.com/office/drawing/2014/main" id="{6877CA04-D376-496B-85DB-D6465DAB5DA5}"/>
              </a:ext>
            </a:extLst>
          </p:cNvPr>
          <p:cNvSpPr txBox="1"/>
          <p:nvPr/>
        </p:nvSpPr>
        <p:spPr>
          <a:xfrm>
            <a:off x="975812" y="1691366"/>
            <a:ext cx="3940629" cy="3379515"/>
          </a:xfrm>
          <a:prstGeom prst="rect">
            <a:avLst/>
          </a:prstGeom>
          <a:noFill/>
        </p:spPr>
        <p:txBody>
          <a:bodyPr wrap="square">
            <a:spAutoFit/>
          </a:bodyPr>
          <a:lstStyle/>
          <a:p>
            <a:pPr>
              <a:lnSpc>
                <a:spcPct val="115000"/>
              </a:lnSpc>
              <a:spcAft>
                <a:spcPts val="1000"/>
              </a:spcAft>
            </a:pPr>
            <a:r>
              <a:rPr lang="sv-SE" sz="2400" b="1"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Avancerade behandlingsmetoder					  </a:t>
            </a:r>
            <a:endParaRPr lang="sv-SE" sz="14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Efter några års behandling kan effekten av läkemedlen mot Parkinsons sjukdom minska på grund av att sjukdomsprocessen fortskrider. Då finns mer avancerade behandlingsmetoder:</a:t>
            </a:r>
            <a:endParaRPr lang="sv-SE" sz="14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6" name="Bildobjekt 5">
            <a:extLst>
              <a:ext uri="{FF2B5EF4-FFF2-40B4-BE49-F238E27FC236}">
                <a16:creationId xmlns:a16="http://schemas.microsoft.com/office/drawing/2014/main" id="{6CBF877C-D7E3-4099-B65F-91FF5A1FE8B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53855" y="1691366"/>
            <a:ext cx="4941434" cy="3140166"/>
          </a:xfrm>
          <a:prstGeom prst="rect">
            <a:avLst/>
          </a:prstGeom>
        </p:spPr>
      </p:pic>
      <p:pic>
        <p:nvPicPr>
          <p:cNvPr id="2" name="Bildobjekt 1">
            <a:extLst>
              <a:ext uri="{FF2B5EF4-FFF2-40B4-BE49-F238E27FC236}">
                <a16:creationId xmlns:a16="http://schemas.microsoft.com/office/drawing/2014/main" id="{90868B77-56D5-B26A-2C33-4FE17CB19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4105550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A9DB82FA-7123-41FE-8E08-51CF62A226F7}"/>
              </a:ext>
            </a:extLst>
          </p:cNvPr>
          <p:cNvSpPr txBox="1"/>
          <p:nvPr/>
        </p:nvSpPr>
        <p:spPr>
          <a:xfrm>
            <a:off x="845574" y="704973"/>
            <a:ext cx="5447072" cy="5573962"/>
          </a:xfrm>
          <a:prstGeom prst="rect">
            <a:avLst/>
          </a:prstGeom>
          <a:noFill/>
        </p:spPr>
        <p:txBody>
          <a:bodyPr wrap="square">
            <a:spAutoFit/>
          </a:bodyPr>
          <a:lstStyle/>
          <a:p>
            <a:pPr>
              <a:lnSpc>
                <a:spcPct val="115000"/>
              </a:lnSpc>
              <a:spcAft>
                <a:spcPts val="1000"/>
              </a:spcAft>
            </a:pPr>
            <a:endParaRPr lang="sv-SE" sz="14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lvl="0">
              <a:lnSpc>
                <a:spcPct val="115000"/>
              </a:lnSpc>
            </a:pPr>
            <a:r>
              <a:rPr lang="sv-SE" sz="2800" b="1"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Neurokirurgi: Djup hjärnstimulering (DBS)</a:t>
            </a:r>
            <a:endParaRPr lang="sv-SE" sz="20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457200">
              <a:lnSpc>
                <a:spcPct val="115000"/>
              </a:lnSpc>
            </a:pPr>
            <a:endParaRPr lang="sv-SE" sz="1800" b="1" dirty="0">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marL="457200">
              <a:lnSpc>
                <a:spcPct val="115000"/>
              </a:lnSpc>
            </a:pPr>
            <a:r>
              <a:rPr lang="sv-SE" sz="1800" dirty="0">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Vid neurokirurgi sätter man in små tunna elektroder i hjärnan. Elektroderna ger små svaga elektriska impulser till hjärnan vilket gör att andra oönskade signaler i hjärnan blockeras. </a:t>
            </a:r>
          </a:p>
          <a:p>
            <a:pPr marL="457200">
              <a:lnSpc>
                <a:spcPct val="115000"/>
              </a:lnSpc>
            </a:pPr>
            <a:endParaRPr lang="sv-SE" dirty="0">
              <a:solidFill>
                <a:srgbClr val="333333"/>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marL="457200">
              <a:lnSpc>
                <a:spcPct val="115000"/>
              </a:lnSpc>
            </a:pPr>
            <a:r>
              <a:rPr lang="sv-SE" sz="1800" dirty="0">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Resultatet blir att besvären med ryckningar och andra rörelsestörningar minskar. </a:t>
            </a:r>
            <a:r>
              <a:rPr lang="sv-SE" sz="18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Elektroderna är förbundna med en pacemaker som opereras in under huden och ställs sedan in noggrant för att passa den enskilda patienten. Batteriet räcker vanligtvis i flera år och när det byts behövs bara lokalbedövning.</a:t>
            </a:r>
            <a:endParaRPr lang="sv-SE" sz="14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A2148D32-7878-B8EB-455D-91B0EF75D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pic>
        <p:nvPicPr>
          <p:cNvPr id="5" name="Bildobjekt 4">
            <a:extLst>
              <a:ext uri="{FF2B5EF4-FFF2-40B4-BE49-F238E27FC236}">
                <a16:creationId xmlns:a16="http://schemas.microsoft.com/office/drawing/2014/main" id="{AECCD487-653B-4C6F-E0A8-C6835E422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820" y="1294908"/>
            <a:ext cx="4842715" cy="2724027"/>
          </a:xfrm>
          <a:prstGeom prst="rect">
            <a:avLst/>
          </a:prstGeom>
        </p:spPr>
      </p:pic>
    </p:spTree>
    <p:extLst>
      <p:ext uri="{BB962C8B-B14F-4D97-AF65-F5344CB8AC3E}">
        <p14:creationId xmlns:p14="http://schemas.microsoft.com/office/powerpoint/2010/main" val="425018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F66D856-6277-4250-95A0-96E154FCB9D2}"/>
              </a:ext>
            </a:extLst>
          </p:cNvPr>
          <p:cNvSpPr txBox="1"/>
          <p:nvPr/>
        </p:nvSpPr>
        <p:spPr>
          <a:xfrm>
            <a:off x="666206" y="499464"/>
            <a:ext cx="8828314" cy="6358536"/>
          </a:xfrm>
          <a:prstGeom prst="rect">
            <a:avLst/>
          </a:prstGeom>
          <a:noFill/>
        </p:spPr>
        <p:txBody>
          <a:bodyPr wrap="square">
            <a:spAutoFit/>
          </a:bodyPr>
          <a:lstStyle/>
          <a:p>
            <a:pPr lvl="0">
              <a:lnSpc>
                <a:spcPct val="115000"/>
              </a:lnSpc>
            </a:pPr>
            <a:r>
              <a:rPr lang="sv-SE" sz="2400" b="1" dirty="0"/>
              <a:t>Pumpbehandling direkt till tunntarmen</a:t>
            </a:r>
            <a:r>
              <a:rPr lang="sv-SE" sz="2400" b="1" dirty="0">
                <a:latin typeface="+mj-lt"/>
              </a:rPr>
              <a:t> </a:t>
            </a:r>
          </a:p>
          <a:p>
            <a:pPr lvl="0">
              <a:lnSpc>
                <a:spcPct val="115000"/>
              </a:lnSpc>
            </a:pPr>
            <a:r>
              <a:rPr lang="sv-SE" sz="2400" b="1" dirty="0">
                <a:latin typeface="+mj-lt"/>
              </a:rPr>
              <a:t>(</a:t>
            </a:r>
            <a:r>
              <a:rPr lang="sv-SE" sz="2400" b="1" dirty="0" err="1">
                <a:latin typeface="+mj-lt"/>
              </a:rPr>
              <a:t>Duodopaoch</a:t>
            </a:r>
            <a:r>
              <a:rPr lang="sv-SE" sz="2400" b="1" dirty="0">
                <a:latin typeface="+mj-lt"/>
              </a:rPr>
              <a:t> </a:t>
            </a:r>
            <a:r>
              <a:rPr lang="sv-SE" sz="2400" b="1" dirty="0" err="1">
                <a:latin typeface="+mj-lt"/>
              </a:rPr>
              <a:t>Lecigon</a:t>
            </a:r>
            <a:r>
              <a:rPr lang="sv-SE" sz="2400" b="1" dirty="0">
                <a:latin typeface="+mj-lt"/>
              </a:rPr>
              <a:t>) </a:t>
            </a:r>
          </a:p>
          <a:p>
            <a:pPr lvl="0">
              <a:lnSpc>
                <a:spcPct val="115000"/>
              </a:lnSpc>
            </a:pPr>
            <a:r>
              <a:rPr lang="sv-SE" sz="2400" b="1" dirty="0"/>
              <a:t>Pumpbehandling direkt under huden </a:t>
            </a:r>
          </a:p>
          <a:p>
            <a:pPr lvl="0">
              <a:lnSpc>
                <a:spcPct val="115000"/>
              </a:lnSpc>
            </a:pPr>
            <a:r>
              <a:rPr lang="sv-SE" sz="2400" b="1" dirty="0">
                <a:latin typeface="+mj-lt"/>
              </a:rPr>
              <a:t>(</a:t>
            </a:r>
            <a:r>
              <a:rPr lang="sv-SE" sz="2400" b="1" dirty="0" err="1">
                <a:latin typeface="+mj-lt"/>
              </a:rPr>
              <a:t>Apomorfinpump</a:t>
            </a:r>
            <a:r>
              <a:rPr lang="sv-SE" sz="2400" b="1" dirty="0">
                <a:latin typeface="+mj-lt"/>
              </a:rPr>
              <a:t> och </a:t>
            </a:r>
            <a:r>
              <a:rPr lang="sv-SE" sz="2400" b="1" dirty="0" err="1">
                <a:latin typeface="+mj-lt"/>
              </a:rPr>
              <a:t>produodopa</a:t>
            </a:r>
            <a:r>
              <a:rPr lang="sv-SE" sz="2400" b="1" dirty="0">
                <a:latin typeface="+mj-lt"/>
              </a:rPr>
              <a:t> )</a:t>
            </a:r>
          </a:p>
          <a:p>
            <a:pPr marL="457200">
              <a:lnSpc>
                <a:spcPct val="115000"/>
              </a:lnSpc>
            </a:pPr>
            <a:endParaRPr lang="sv-SE" sz="1800" b="1" dirty="0">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marL="457200">
              <a:lnSpc>
                <a:spcPct val="115000"/>
              </a:lnSpc>
            </a:pPr>
            <a:r>
              <a:rPr lang="sv-SE" sz="16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En bärbar medicinpump pumpar in läkemedel i vätskeform, antingen in i underhuden eller i tunntarmen. Läkemedlet tillförs kroppen i lagom takt vilket gör att koncentrationen av läkemedel i kroppen blir mycket jämn och lindringen av symtomen blir stabilare. </a:t>
            </a:r>
          </a:p>
          <a:p>
            <a:pPr marL="457200">
              <a:lnSpc>
                <a:spcPct val="115000"/>
              </a:lnSpc>
            </a:pPr>
            <a:endParaRPr lang="sv-SE" sz="2000" b="1" dirty="0">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lvl="0">
              <a:lnSpc>
                <a:spcPct val="115000"/>
              </a:lnSpc>
            </a:pPr>
            <a:r>
              <a:rPr lang="sv-SE" sz="2400" b="1" dirty="0" err="1"/>
              <a:t>Apomorfinspruta</a:t>
            </a:r>
            <a:r>
              <a:rPr lang="sv-SE" sz="2400" b="1" dirty="0">
                <a:latin typeface="+mj-lt"/>
              </a:rPr>
              <a:t>, </a:t>
            </a:r>
            <a:r>
              <a:rPr lang="sv-SE" sz="2400" b="1" dirty="0">
                <a:effectLst/>
                <a:latin typeface="+mj-lt"/>
                <a:ea typeface="Franklin Gothic Medium" panose="020B0603020102020204" pitchFamily="34" charset="0"/>
                <a:cs typeface="Franklin Gothic Medium" panose="020B0603020102020204" pitchFamily="34" charset="0"/>
              </a:rPr>
              <a:t>tas med injektionsspruta</a:t>
            </a:r>
            <a:endParaRPr lang="sv-SE" b="1" dirty="0">
              <a:effectLst/>
              <a:latin typeface="+mj-lt"/>
              <a:ea typeface="Franklin Gothic Medium" panose="020B0603020102020204" pitchFamily="34" charset="0"/>
              <a:cs typeface="Times New Roman" panose="02020603050405020304" pitchFamily="18" charset="0"/>
            </a:endParaRPr>
          </a:p>
          <a:p>
            <a:pPr marL="457200">
              <a:lnSpc>
                <a:spcPct val="115000"/>
              </a:lnSpc>
            </a:pPr>
            <a:r>
              <a:rPr lang="sv-SE" sz="1600" dirty="0" err="1">
                <a:latin typeface="Franklin Gothic Medium" panose="020B0603020102020204" pitchFamily="34" charset="0"/>
              </a:rPr>
              <a:t>Apomorfin</a:t>
            </a:r>
            <a:r>
              <a:rPr lang="sv-SE" sz="1600" dirty="0">
                <a:latin typeface="Franklin Gothic Medium" panose="020B0603020102020204" pitchFamily="34" charset="0"/>
              </a:rPr>
              <a:t> är en </a:t>
            </a:r>
            <a:r>
              <a:rPr lang="sv-SE" sz="1600" dirty="0" err="1">
                <a:latin typeface="Franklin Gothic Medium" panose="020B0603020102020204" pitchFamily="34" charset="0"/>
              </a:rPr>
              <a:t>dopaminagonist</a:t>
            </a:r>
            <a:r>
              <a:rPr lang="sv-SE" sz="1600" dirty="0">
                <a:latin typeface="Franklin Gothic Medium" panose="020B0603020102020204" pitchFamily="34" charset="0"/>
              </a:rPr>
              <a:t>, det vill säga ett läkemedel som härmar dopamin. Läkemedlet ger alltså liknande effekter på hjärncellernas receptorer (kontaktytor för signalöverföring) som dopamin.  </a:t>
            </a:r>
            <a:r>
              <a:rPr lang="sv-SE" sz="1600" dirty="0" err="1">
                <a:latin typeface="Franklin Gothic Medium" panose="020B0603020102020204" pitchFamily="34" charset="0"/>
              </a:rPr>
              <a:t>Apomorfin</a:t>
            </a:r>
            <a:r>
              <a:rPr lang="sv-SE" sz="1600" dirty="0">
                <a:latin typeface="Franklin Gothic Medium" panose="020B0603020102020204" pitchFamily="34" charset="0"/>
              </a:rPr>
              <a:t> är INTE samma sak som morfin och inte ett narkotikum. Läkemedlet kan tas med hjälp av en injektionspenna som gör det enkelt för personen själv eller en anhörig att ge läkemedlet och som är enkel att ha med sig. Effekten kommer snabbt, inom 5-10 minuter, och man kan därför ta en injektion om man känner att symtomen börjar komma</a:t>
            </a:r>
            <a:r>
              <a:rPr lang="sv-SE" b="1" dirty="0">
                <a:latin typeface="Franklin Gothic Medium" panose="020B0603020102020204" pitchFamily="34" charset="0"/>
              </a:rPr>
              <a:t>.</a:t>
            </a:r>
          </a:p>
          <a:p>
            <a:pPr marL="457200">
              <a:lnSpc>
                <a:spcPct val="115000"/>
              </a:lnSpc>
              <a:spcAft>
                <a:spcPts val="1000"/>
              </a:spcAft>
            </a:pPr>
            <a:r>
              <a:rPr lang="sv-SE" sz="14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1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457200">
              <a:lnSpc>
                <a:spcPct val="115000"/>
              </a:lnSpc>
            </a:pPr>
            <a:endParaRPr lang="sv-SE" sz="14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8E38F9B4-C3BB-FF55-28C3-04DDBCF1B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7304" y="5468936"/>
            <a:ext cx="2487966" cy="1101727"/>
          </a:xfrm>
          <a:prstGeom prst="rect">
            <a:avLst/>
          </a:prstGeom>
        </p:spPr>
      </p:pic>
    </p:spTree>
    <p:extLst>
      <p:ext uri="{BB962C8B-B14F-4D97-AF65-F5344CB8AC3E}">
        <p14:creationId xmlns:p14="http://schemas.microsoft.com/office/powerpoint/2010/main" val="2950888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92F922F-4885-4BBB-AFC4-6670D513F4AD}"/>
              </a:ext>
            </a:extLst>
          </p:cNvPr>
          <p:cNvSpPr txBox="1"/>
          <p:nvPr/>
        </p:nvSpPr>
        <p:spPr>
          <a:xfrm>
            <a:off x="1480457" y="622521"/>
            <a:ext cx="9622972" cy="3680110"/>
          </a:xfrm>
          <a:prstGeom prst="rect">
            <a:avLst/>
          </a:prstGeom>
          <a:noFill/>
        </p:spPr>
        <p:txBody>
          <a:bodyPr wrap="square">
            <a:spAutoFit/>
          </a:bodyPr>
          <a:lstStyle/>
          <a:p>
            <a:pPr>
              <a:lnSpc>
                <a:spcPct val="115000"/>
              </a:lnSpc>
              <a:spcAft>
                <a:spcPts val="1000"/>
              </a:spcAft>
            </a:pPr>
            <a:r>
              <a:rPr lang="sv-SE" sz="24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Medicin och mat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Eftersom parkinsonmediciner inte har någon effekt förrän de når tarmen, är det viktigt att </a:t>
            </a: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hålla magen igång</a:t>
            </a: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Det innebär att dricka mycket, äta fiberrik mat och motionera.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Den vanliga medicinen Levodopa är kemiskt sett en aminosyra. Upptaget och transporten av L-dopa från tarmen till blodet kan störas av de aminosyror som finns i proteinerna i maten.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L-dopa bör tas cirka 45 minuter före en måltid som innehåller protein</a:t>
            </a: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(ex vis kött, fisk, ost, mjölk, ägg). Om medicinen måste tas efter måltiden, vänta 1 timme.</a:t>
            </a: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4" name="Bildobjekt 3">
            <a:extLst>
              <a:ext uri="{FF2B5EF4-FFF2-40B4-BE49-F238E27FC236}">
                <a16:creationId xmlns:a16="http://schemas.microsoft.com/office/drawing/2014/main" id="{25A8EBC8-7A76-4741-87E5-9A99EC84BB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22172" y="4311081"/>
            <a:ext cx="3439885" cy="2546919"/>
          </a:xfrm>
          <a:prstGeom prst="rect">
            <a:avLst/>
          </a:prstGeom>
        </p:spPr>
      </p:pic>
      <p:pic>
        <p:nvPicPr>
          <p:cNvPr id="2" name="Bildobjekt 1">
            <a:extLst>
              <a:ext uri="{FF2B5EF4-FFF2-40B4-BE49-F238E27FC236}">
                <a16:creationId xmlns:a16="http://schemas.microsoft.com/office/drawing/2014/main" id="{BA20C45A-E605-6BD3-E292-C813E8C9D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15512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AFEE7BE-11B4-4144-826D-D730253DE698}"/>
              </a:ext>
            </a:extLst>
          </p:cNvPr>
          <p:cNvSpPr txBox="1"/>
          <p:nvPr/>
        </p:nvSpPr>
        <p:spPr>
          <a:xfrm>
            <a:off x="968830" y="1515848"/>
            <a:ext cx="8567056" cy="3826304"/>
          </a:xfrm>
          <a:prstGeom prst="rect">
            <a:avLst/>
          </a:prstGeom>
          <a:noFill/>
        </p:spPr>
        <p:txBody>
          <a:bodyPr wrap="square">
            <a:spAutoFit/>
          </a:bodyPr>
          <a:lstStyle/>
          <a:p>
            <a:pPr>
              <a:lnSpc>
                <a:spcPct val="115000"/>
              </a:lnSpc>
              <a:spcAft>
                <a:spcPts val="1000"/>
              </a:spcAft>
            </a:pP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Man bör inte reducera proteininnehållet i maten. </a:t>
            </a: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Om man förskjuter proteinintaget till kvällen är det viktigt att öka mängden kolhydrater och fett för att få tillräckligt med energi under dagen. Ett enkelt sätt att göra det är att laga mat med en extra klick smör och äta bröd till måltiderna. Man bör då välja fiberrikt bröd för att motverka förstoppning, som är ett vanligt problem för personer med Parkinsons sjukdom. </a:t>
            </a:r>
          </a:p>
          <a:p>
            <a:pPr>
              <a:lnSpc>
                <a:spcPct val="115000"/>
              </a:lnSpc>
              <a:spcAft>
                <a:spcPts val="1000"/>
              </a:spcAft>
            </a:pPr>
            <a:endParaRPr lang="sv-SE">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Det är viktigt att dricka ordentligt</a:t>
            </a: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annars får fiberrik kost motsatt verkan. Hur mycket man ska dricka beror på hur stor man är och om man svettas mycket, men 1,5 liter per dag brukar användas som en allmän rekommendation. Även drickandet kan planeras till första delen av dagen så att man inte behöver kissa så ofta på natten. Dressing på salladen och smör på brödet är också bra.</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sp>
        <p:nvSpPr>
          <p:cNvPr id="6" name="textruta 5">
            <a:extLst>
              <a:ext uri="{FF2B5EF4-FFF2-40B4-BE49-F238E27FC236}">
                <a16:creationId xmlns:a16="http://schemas.microsoft.com/office/drawing/2014/main" id="{2ED8FF44-C686-449D-BA9F-0D759DC56B1D}"/>
              </a:ext>
            </a:extLst>
          </p:cNvPr>
          <p:cNvSpPr txBox="1"/>
          <p:nvPr/>
        </p:nvSpPr>
        <p:spPr>
          <a:xfrm>
            <a:off x="968830" y="700461"/>
            <a:ext cx="6096000" cy="481670"/>
          </a:xfrm>
          <a:prstGeom prst="rect">
            <a:avLst/>
          </a:prstGeom>
          <a:noFill/>
        </p:spPr>
        <p:txBody>
          <a:bodyPr wrap="square">
            <a:spAutoFit/>
          </a:bodyPr>
          <a:lstStyle/>
          <a:p>
            <a:pPr>
              <a:lnSpc>
                <a:spcPct val="115000"/>
              </a:lnSpc>
              <a:spcAft>
                <a:spcPts val="1000"/>
              </a:spcAft>
            </a:pPr>
            <a:r>
              <a:rPr lang="sv-SE" sz="24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Medicin och mat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BD23E918-4498-2764-201D-0912994AC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164107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0565FE-7433-43A6-9D7C-13820A4A86AA}"/>
              </a:ext>
            </a:extLst>
          </p:cNvPr>
          <p:cNvSpPr>
            <a:spLocks noGrp="1"/>
          </p:cNvSpPr>
          <p:nvPr>
            <p:ph type="title"/>
          </p:nvPr>
        </p:nvSpPr>
        <p:spPr>
          <a:xfrm>
            <a:off x="838200" y="681037"/>
            <a:ext cx="10515600" cy="1325563"/>
          </a:xfrm>
        </p:spPr>
        <p:txBody>
          <a:bodyPr/>
          <a:lstStyle/>
          <a:p>
            <a:r>
              <a:rPr lang="sv-SE" b="1">
                <a:solidFill>
                  <a:srgbClr val="000000"/>
                </a:solidFill>
                <a:latin typeface="+mn-lt"/>
                <a:ea typeface="Times New Roman" panose="02020603050405020304" pitchFamily="18" charset="0"/>
                <a:cs typeface="Franklin Gothic Medium" panose="020B0603020102020204" pitchFamily="34" charset="0"/>
              </a:rPr>
              <a:t>Vem var Parkinson?</a:t>
            </a:r>
            <a:br>
              <a:rPr lang="sv-SE">
                <a:latin typeface="Franklin Gothic Medium" panose="020B0603020102020204" pitchFamily="34" charset="0"/>
                <a:ea typeface="Franklin Gothic Medium" panose="020B0603020102020204" pitchFamily="34" charset="0"/>
                <a:cs typeface="Times New Roman" panose="02020603050405020304" pitchFamily="18" charset="0"/>
              </a:rPr>
            </a:br>
            <a:endParaRPr lang="sv-SE"/>
          </a:p>
        </p:txBody>
      </p:sp>
      <p:sp>
        <p:nvSpPr>
          <p:cNvPr id="3" name="Platshållare för innehåll 2">
            <a:extLst>
              <a:ext uri="{FF2B5EF4-FFF2-40B4-BE49-F238E27FC236}">
                <a16:creationId xmlns:a16="http://schemas.microsoft.com/office/drawing/2014/main" id="{A7FE4AC3-AE30-4278-9646-46F5DB446642}"/>
              </a:ext>
            </a:extLst>
          </p:cNvPr>
          <p:cNvSpPr>
            <a:spLocks noGrp="1"/>
          </p:cNvSpPr>
          <p:nvPr>
            <p:ph idx="1"/>
          </p:nvPr>
        </p:nvSpPr>
        <p:spPr>
          <a:xfrm>
            <a:off x="1679448" y="1496441"/>
            <a:ext cx="8353615" cy="4351338"/>
          </a:xfrm>
        </p:spPr>
        <p:txBody>
          <a:bodyPr>
            <a:normAutofit/>
          </a:bodyPr>
          <a:lstStyle/>
          <a:p>
            <a:pPr marL="0" indent="0">
              <a:lnSpc>
                <a:spcPct val="115000"/>
              </a:lnSpc>
              <a:spcBef>
                <a:spcPts val="450"/>
              </a:spcBef>
              <a:spcAft>
                <a:spcPts val="1000"/>
              </a:spcAft>
              <a:buNone/>
            </a:pPr>
            <a:r>
              <a:rPr lang="sv-SE" sz="1800" dirty="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a:t>
            </a:r>
            <a:endParaRPr lang="sv-SE" sz="18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lnSpc>
                <a:spcPct val="115000"/>
              </a:lnSpc>
              <a:spcBef>
                <a:spcPts val="450"/>
              </a:spcBef>
              <a:spcAft>
                <a:spcPts val="1000"/>
              </a:spcAft>
              <a:buNone/>
            </a:pPr>
            <a:r>
              <a:rPr lang="sv-SE" sz="1800" dirty="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Parkinsons sjukdom är uppkallad efter den </a:t>
            </a:r>
            <a:r>
              <a:rPr lang="sv-SE" sz="1800" b="1" dirty="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engelske läkaren James Parkinson (1755–1824).</a:t>
            </a:r>
            <a:r>
              <a:rPr lang="sv-SE" sz="1800" dirty="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År 1817 gav han ut en skrift, ”An essay on the </a:t>
            </a:r>
            <a:r>
              <a:rPr lang="sv-SE" sz="1800" dirty="0" err="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shaking</a:t>
            </a:r>
            <a:r>
              <a:rPr lang="sv-SE" sz="1800" dirty="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a:t>
            </a:r>
            <a:r>
              <a:rPr lang="sv-SE" sz="1800" dirty="0" err="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palsy</a:t>
            </a:r>
            <a:r>
              <a:rPr lang="sv-SE" sz="1800" dirty="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där han beskrev många av de symtom som är typiska för sjukdomen, till exempel skakningar, </a:t>
            </a:r>
            <a:r>
              <a:rPr lang="sv-SE" sz="1800" dirty="0" err="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förlångsammade</a:t>
            </a:r>
            <a:r>
              <a:rPr lang="sv-SE" sz="1800" dirty="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rörelser, förändrad kroppshållning och gång med korta steg. </a:t>
            </a:r>
            <a:endParaRPr lang="sv-SE" sz="18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lnSpc>
                <a:spcPct val="115000"/>
              </a:lnSpc>
              <a:spcBef>
                <a:spcPts val="450"/>
              </a:spcBef>
              <a:spcAft>
                <a:spcPts val="1000"/>
              </a:spcAft>
              <a:buNone/>
            </a:pPr>
            <a:r>
              <a:rPr lang="sv-SE" sz="1800" dirty="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Namnet Parkinsons sjukdom myntades i slutet av 1800-talet av en fransk neurolog, Jean Martin Charcot.</a:t>
            </a:r>
            <a:endParaRPr lang="sv-SE" sz="18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lnSpc>
                <a:spcPct val="115000"/>
              </a:lnSpc>
              <a:spcBef>
                <a:spcPts val="450"/>
              </a:spcBef>
              <a:spcAft>
                <a:spcPts val="1000"/>
              </a:spcAft>
              <a:buNone/>
            </a:pPr>
            <a:r>
              <a:rPr lang="sv-SE" sz="1800" dirty="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James Parkinson var dock inte den första som beskrev liknande symtom. De äldsta kända beskrivningarna anses finnas i de indiska </a:t>
            </a:r>
            <a:r>
              <a:rPr lang="sv-SE" sz="1800" dirty="0" err="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Vedaskrifterna</a:t>
            </a:r>
            <a:r>
              <a:rPr lang="sv-SE" sz="1800" dirty="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som skrevs för mer än 2 000 år sedan.</a:t>
            </a:r>
            <a:endParaRPr lang="sv-SE" sz="18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buNone/>
            </a:pPr>
            <a:endParaRPr lang="sv-SE" dirty="0"/>
          </a:p>
        </p:txBody>
      </p:sp>
      <p:pic>
        <p:nvPicPr>
          <p:cNvPr id="6" name="Bildobjekt 5">
            <a:extLst>
              <a:ext uri="{FF2B5EF4-FFF2-40B4-BE49-F238E27FC236}">
                <a16:creationId xmlns:a16="http://schemas.microsoft.com/office/drawing/2014/main" id="{F6EF6762-1310-ED1B-8C41-35C04BB27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119601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DFA8FAFE-066F-4972-8E62-48416A7E4EFA}"/>
              </a:ext>
            </a:extLst>
          </p:cNvPr>
          <p:cNvSpPr txBox="1"/>
          <p:nvPr/>
        </p:nvSpPr>
        <p:spPr>
          <a:xfrm>
            <a:off x="617955" y="266694"/>
            <a:ext cx="9840686" cy="6758389"/>
          </a:xfrm>
          <a:prstGeom prst="rect">
            <a:avLst/>
          </a:prstGeom>
          <a:noFill/>
        </p:spPr>
        <p:txBody>
          <a:bodyPr wrap="square">
            <a:spAutoFit/>
          </a:bodyPr>
          <a:lstStyle/>
          <a:p>
            <a:pPr>
              <a:lnSpc>
                <a:spcPct val="115000"/>
              </a:lnSpc>
              <a:spcAft>
                <a:spcPts val="1000"/>
              </a:spcAft>
            </a:pPr>
            <a:r>
              <a:rPr lang="sv-SE" sz="24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Vad kan du som personal göra?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Ge medicin med mycket vatten ca 1 timme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innan uppstigning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före eller efter måltid  </a:t>
            </a:r>
            <a:b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b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spcAft>
                <a:spcPts val="400"/>
              </a:spcAft>
              <a:buFont typeface="Wingdings" panose="05000000000000000000" pitchFamily="2" charset="2"/>
              <a:buChar char=""/>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Få medicinen rätt inställd, dvs klara riktlinjer för tidpunkter (ej ihop med måltid) och mängd.</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4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spcAft>
                <a:spcPts val="400"/>
              </a:spcAft>
              <a:buFont typeface="Wingdings" panose="05000000000000000000" pitchFamily="2" charset="2"/>
              <a:buChar char=""/>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Tänk på att inte stressa personen med Parkinson. Ha tålamod. Förmågan att utföra saker varierar från timme till timme.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4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spcAft>
                <a:spcPts val="400"/>
              </a:spcAft>
              <a:buFont typeface="Wingdings" panose="05000000000000000000" pitchFamily="2" charset="2"/>
              <a:buChar char=""/>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Lyssna på anhöriga som ofta har goda kunskaper om den sjukes medicinering och annat.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4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spcAft>
                <a:spcPts val="400"/>
              </a:spcAft>
              <a:buFont typeface="Wingdings" panose="05000000000000000000" pitchFamily="2" charset="2"/>
              <a:buChar char=""/>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Se till att den parkinsonsjuke får möjlighet till träning så att musklerna hålls smidiga och igång. Musik och dans är bra stimulans.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4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228600">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4A1D9DEC-F88B-B8AF-39D3-4B727F4BE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747" y="5489579"/>
            <a:ext cx="2487966" cy="1101727"/>
          </a:xfrm>
          <a:prstGeom prst="rect">
            <a:avLst/>
          </a:prstGeom>
        </p:spPr>
      </p:pic>
    </p:spTree>
    <p:extLst>
      <p:ext uri="{BB962C8B-B14F-4D97-AF65-F5344CB8AC3E}">
        <p14:creationId xmlns:p14="http://schemas.microsoft.com/office/powerpoint/2010/main" val="499522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DECF0B77-AB13-4234-B4A4-C2D9CABD4A22}"/>
              </a:ext>
            </a:extLst>
          </p:cNvPr>
          <p:cNvSpPr txBox="1"/>
          <p:nvPr/>
        </p:nvSpPr>
        <p:spPr>
          <a:xfrm>
            <a:off x="1338943" y="1077686"/>
            <a:ext cx="7805057" cy="3736023"/>
          </a:xfrm>
          <a:prstGeom prst="rect">
            <a:avLst/>
          </a:prstGeom>
          <a:noFill/>
        </p:spPr>
        <p:txBody>
          <a:bodyPr wrap="square">
            <a:spAutoFit/>
          </a:bodyPr>
          <a:lstStyle/>
          <a:p>
            <a:pPr>
              <a:lnSpc>
                <a:spcPct val="115000"/>
              </a:lnSpc>
              <a:spcAft>
                <a:spcPts val="400"/>
              </a:spcAft>
            </a:pPr>
            <a:r>
              <a:rPr lang="sv-SE" sz="2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”Freezing of gate”</a:t>
            </a:r>
          </a:p>
          <a:p>
            <a:pPr>
              <a:lnSpc>
                <a:spcPct val="115000"/>
              </a:lnSpc>
              <a:spcAft>
                <a:spcPts val="400"/>
              </a:spcAft>
            </a:pPr>
            <a:endParaRPr lang="sv-SE">
              <a:solidFill>
                <a:srgbClr val="000000"/>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lnSpc>
                <a:spcPct val="115000"/>
              </a:lnSpc>
              <a:spcAft>
                <a:spcPts val="4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Det finns knep för att undvika att fastna i en exempelvis en dörröppning. </a:t>
            </a:r>
          </a:p>
          <a:p>
            <a:pPr>
              <a:lnSpc>
                <a:spcPct val="115000"/>
              </a:lnSpc>
              <a:spcAft>
                <a:spcPts val="400"/>
              </a:spcAft>
            </a:pPr>
            <a:endParaRPr lang="sv-SE">
              <a:solidFill>
                <a:srgbClr val="000000"/>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lnSpc>
                <a:spcPct val="115000"/>
              </a:lnSpc>
              <a:spcAft>
                <a:spcPts val="4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Man tar ett riktmärke, t ex en stol, på andra sidan tröskeln och bestämmer sig för att gå dit. Ger kommando till sig själv: ”Gå fram till stolen”. </a:t>
            </a:r>
          </a:p>
          <a:p>
            <a:pPr>
              <a:lnSpc>
                <a:spcPct val="115000"/>
              </a:lnSpc>
              <a:spcAft>
                <a:spcPts val="400"/>
              </a:spcAft>
            </a:pPr>
            <a:endParaRPr lang="sv-SE">
              <a:solidFill>
                <a:srgbClr val="000000"/>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lnSpc>
                <a:spcPct val="115000"/>
              </a:lnSpc>
              <a:spcAft>
                <a:spcPts val="4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Ett sätt att underlätta gången kan vara att klistra fast färgade tejpremsor på golvet med steglängds avstånd. Det gör det lättare att komma igenom en lång korridor. Man kan även använda laserpekare.</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9817CBA8-EB5C-B5A2-2005-7ECBBF161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3727739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A71B41E1-D623-4EAE-84EA-DFAC3F964CE2}"/>
              </a:ext>
            </a:extLst>
          </p:cNvPr>
          <p:cNvSpPr txBox="1"/>
          <p:nvPr/>
        </p:nvSpPr>
        <p:spPr>
          <a:xfrm>
            <a:off x="1513113" y="1549547"/>
            <a:ext cx="9459687" cy="2598147"/>
          </a:xfrm>
          <a:prstGeom prst="rect">
            <a:avLst/>
          </a:prstGeom>
          <a:noFill/>
        </p:spPr>
        <p:txBody>
          <a:bodyPr wrap="square">
            <a:spAutoFit/>
          </a:bodyPr>
          <a:lstStyle/>
          <a:p>
            <a:pPr>
              <a:lnSpc>
                <a:spcPct val="115000"/>
              </a:lnSpc>
              <a:spcAft>
                <a:spcPts val="400"/>
              </a:spcAft>
            </a:pPr>
            <a:r>
              <a:rPr lang="sv-SE" sz="2800" b="1">
                <a:solidFill>
                  <a:srgbClr val="000000"/>
                </a:solidFill>
                <a:latin typeface="Franklin Gothic Medium" panose="020B0603020102020204" pitchFamily="34" charset="0"/>
                <a:ea typeface="Franklin Gothic Medium" panose="020B0603020102020204" pitchFamily="34" charset="0"/>
                <a:cs typeface="Franklin Gothic Medium" panose="020B0603020102020204" pitchFamily="34" charset="0"/>
              </a:rPr>
              <a:t>Har ni några frågor?</a:t>
            </a:r>
            <a:endParaRPr lang="sv-SE" sz="2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lnSpc>
                <a:spcPct val="115000"/>
              </a:lnSpc>
              <a:spcAft>
                <a:spcPts val="400"/>
              </a:spcAft>
            </a:pPr>
            <a:endParaRPr lang="sv-SE" sz="2800" b="1">
              <a:solidFill>
                <a:srgbClr val="000000"/>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lnSpc>
                <a:spcPct val="115000"/>
              </a:lnSpc>
              <a:spcAft>
                <a:spcPts val="400"/>
              </a:spcAft>
            </a:pPr>
            <a:endParaRPr lang="sv-SE" sz="2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lnSpc>
                <a:spcPct val="115000"/>
              </a:lnSpc>
              <a:spcAft>
                <a:spcPts val="400"/>
              </a:spcAft>
            </a:pPr>
            <a:r>
              <a:rPr lang="sv-SE" sz="24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Mer information finns på Parkinsonförbundets hemsida:</a:t>
            </a:r>
          </a:p>
          <a:p>
            <a:pPr>
              <a:lnSpc>
                <a:spcPct val="115000"/>
              </a:lnSpc>
              <a:spcAft>
                <a:spcPts val="400"/>
              </a:spcAft>
            </a:pPr>
            <a:r>
              <a:rPr lang="sv-SE" sz="2400">
                <a:solidFill>
                  <a:srgbClr val="000000"/>
                </a:solidFill>
                <a:latin typeface="Franklin Gothic Medium" panose="020B0603020102020204" pitchFamily="34" charset="0"/>
                <a:ea typeface="Franklin Gothic Medium" panose="020B0603020102020204" pitchFamily="34" charset="0"/>
                <a:cs typeface="Franklin Gothic Medium" panose="020B0603020102020204" pitchFamily="34" charset="0"/>
              </a:rPr>
              <a:t>www.parkinsonforbundet.se</a:t>
            </a:r>
            <a:endParaRPr lang="sv-SE" sz="24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pic>
        <p:nvPicPr>
          <p:cNvPr id="3" name="Bildobjekt 2">
            <a:extLst>
              <a:ext uri="{FF2B5EF4-FFF2-40B4-BE49-F238E27FC236}">
                <a16:creationId xmlns:a16="http://schemas.microsoft.com/office/drawing/2014/main" id="{FBF2A402-2764-B92C-8957-022ABC9B2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1421375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F99BC4-2538-49BD-9000-935D3CAF0EB0}"/>
              </a:ext>
            </a:extLst>
          </p:cNvPr>
          <p:cNvSpPr>
            <a:spLocks noGrp="1"/>
          </p:cNvSpPr>
          <p:nvPr>
            <p:ph type="title"/>
          </p:nvPr>
        </p:nvSpPr>
        <p:spPr/>
        <p:txBody>
          <a:bodyPr/>
          <a:lstStyle/>
          <a:p>
            <a:r>
              <a:rPr lang="sv-SE" b="1">
                <a:latin typeface="+mn-lt"/>
              </a:rPr>
              <a:t>Arvid Carlsson och levodopa</a:t>
            </a:r>
          </a:p>
        </p:txBody>
      </p:sp>
      <p:sp>
        <p:nvSpPr>
          <p:cNvPr id="3" name="Platshållare för innehåll 2">
            <a:extLst>
              <a:ext uri="{FF2B5EF4-FFF2-40B4-BE49-F238E27FC236}">
                <a16:creationId xmlns:a16="http://schemas.microsoft.com/office/drawing/2014/main" id="{F582C950-1F5E-4C24-A0A5-87538B2F97B1}"/>
              </a:ext>
            </a:extLst>
          </p:cNvPr>
          <p:cNvSpPr>
            <a:spLocks noGrp="1"/>
          </p:cNvSpPr>
          <p:nvPr>
            <p:ph idx="1"/>
          </p:nvPr>
        </p:nvSpPr>
        <p:spPr>
          <a:xfrm>
            <a:off x="1789176" y="1801241"/>
            <a:ext cx="6391656" cy="4351338"/>
          </a:xfrm>
        </p:spPr>
        <p:txBody>
          <a:bodyPr/>
          <a:lstStyle/>
          <a:p>
            <a:pPr marL="0" indent="0">
              <a:lnSpc>
                <a:spcPct val="115000"/>
              </a:lnSpc>
              <a:spcBef>
                <a:spcPts val="450"/>
              </a:spcBef>
              <a:spcAft>
                <a:spcPts val="1000"/>
              </a:spcAft>
              <a:buNone/>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En svensk professor vid namn </a:t>
            </a:r>
            <a:r>
              <a:rPr lang="sv-SE" sz="1800" b="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Arvid Carlsson</a:t>
            </a: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har haft stor betydelse för förståelsen av Parkinsons sjukdom och hur man kan behandla den. I sin forskning kom han bland annat fram till att signalsubstansen dopamin har betydelse för hur vi kontrollerar våra rörelser och att Parkinsons sjukdom beror på brist på dopamin i hjärnan.</a:t>
            </a:r>
            <a:endParaRPr lang="sv-SE" sz="18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lnSpc>
                <a:spcPct val="115000"/>
              </a:lnSpc>
              <a:spcBef>
                <a:spcPts val="450"/>
              </a:spcBef>
              <a:spcAft>
                <a:spcPts val="1000"/>
              </a:spcAft>
              <a:buNone/>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I slutet av 1960-talet blev levodopa en etablerad behandling, och sedan dess har utvecklingen med nya läkemedel gått snabbt. Arvid Carlsson fick Nobelpriset i medicin år 2000 för upptäckterna av signalsubstansernas betydelse i nervsystemet.</a:t>
            </a:r>
            <a:endParaRPr lang="sv-SE" sz="18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buNone/>
            </a:pPr>
            <a:endParaRPr lang="sv-SE"/>
          </a:p>
        </p:txBody>
      </p:sp>
      <p:pic>
        <p:nvPicPr>
          <p:cNvPr id="5" name="Bildobjekt 4" descr="Relaterad bild">
            <a:extLst>
              <a:ext uri="{FF2B5EF4-FFF2-40B4-BE49-F238E27FC236}">
                <a16:creationId xmlns:a16="http://schemas.microsoft.com/office/drawing/2014/main" id="{A06CB440-C73E-44E4-BD10-D4BC3BEE03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34400" y="705421"/>
            <a:ext cx="2913697" cy="2913698"/>
          </a:xfrm>
          <a:prstGeom prst="rect">
            <a:avLst/>
          </a:prstGeom>
          <a:noFill/>
          <a:ln>
            <a:noFill/>
          </a:ln>
        </p:spPr>
      </p:pic>
      <p:pic>
        <p:nvPicPr>
          <p:cNvPr id="6" name="Bildobjekt 5">
            <a:extLst>
              <a:ext uri="{FF2B5EF4-FFF2-40B4-BE49-F238E27FC236}">
                <a16:creationId xmlns:a16="http://schemas.microsoft.com/office/drawing/2014/main" id="{F910D804-9902-2F33-4E30-BAD1244EE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2756137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A3654B-CFA5-4EBE-BED0-A433CFEBF721}"/>
              </a:ext>
            </a:extLst>
          </p:cNvPr>
          <p:cNvSpPr>
            <a:spLocks noGrp="1"/>
          </p:cNvSpPr>
          <p:nvPr>
            <p:ph type="title"/>
          </p:nvPr>
        </p:nvSpPr>
        <p:spPr>
          <a:xfrm>
            <a:off x="911352" y="590550"/>
            <a:ext cx="10515600" cy="1325563"/>
          </a:xfrm>
        </p:spPr>
        <p:txBody>
          <a:bodyPr/>
          <a:lstStyle/>
          <a:p>
            <a:r>
              <a:rPr lang="sv-SE" b="1" dirty="0">
                <a:latin typeface="+mn-lt"/>
                <a:ea typeface="Franklin Gothic Medium" panose="020B0603020102020204" pitchFamily="34" charset="0"/>
                <a:cs typeface="Franklin Gothic Medium" panose="020B0603020102020204" pitchFamily="34" charset="0"/>
              </a:rPr>
              <a:t>Om sjukdomen</a:t>
            </a:r>
            <a:br>
              <a:rPr lang="sv-SE" dirty="0">
                <a:latin typeface="+mn-lt"/>
                <a:ea typeface="Franklin Gothic Medium" panose="020B0603020102020204" pitchFamily="34" charset="0"/>
                <a:cs typeface="Times New Roman" panose="02020603050405020304" pitchFamily="18" charset="0"/>
              </a:rPr>
            </a:br>
            <a:endParaRPr lang="sv-SE" dirty="0">
              <a:latin typeface="+mn-lt"/>
            </a:endParaRPr>
          </a:p>
        </p:txBody>
      </p:sp>
      <p:sp>
        <p:nvSpPr>
          <p:cNvPr id="3" name="Platshållare för innehåll 2">
            <a:extLst>
              <a:ext uri="{FF2B5EF4-FFF2-40B4-BE49-F238E27FC236}">
                <a16:creationId xmlns:a16="http://schemas.microsoft.com/office/drawing/2014/main" id="{D469FCBC-BF58-4D28-B2E6-A9DBB0E9F372}"/>
              </a:ext>
            </a:extLst>
          </p:cNvPr>
          <p:cNvSpPr>
            <a:spLocks noGrp="1"/>
          </p:cNvSpPr>
          <p:nvPr>
            <p:ph idx="1"/>
          </p:nvPr>
        </p:nvSpPr>
        <p:spPr>
          <a:xfrm>
            <a:off x="911352" y="1794293"/>
            <a:ext cx="8220456" cy="3810375"/>
          </a:xfrm>
        </p:spPr>
        <p:txBody>
          <a:bodyPr>
            <a:normAutofit/>
          </a:bodyPr>
          <a:lstStyle/>
          <a:p>
            <a:pPr marL="0" indent="0">
              <a:lnSpc>
                <a:spcPct val="115000"/>
              </a:lnSpc>
              <a:spcAft>
                <a:spcPts val="1000"/>
              </a:spcAft>
              <a:buNone/>
            </a:pPr>
            <a:r>
              <a:rPr lang="sv-SE" sz="18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Det finns i dag cirka 22.000 människor i Sverige med Parkinsons sjukdom. Varje år får ungefär 2.000 personer i Sverige diagnosen. </a:t>
            </a:r>
            <a:endParaRPr lang="sv-SE" sz="18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lnSpc>
                <a:spcPct val="115000"/>
              </a:lnSpc>
              <a:spcAft>
                <a:spcPts val="1000"/>
              </a:spcAft>
              <a:buNone/>
            </a:pPr>
            <a:r>
              <a:rPr lang="sv-SE" sz="18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Sjukdomen innebär att de nervceller som tillverkar signalsubstansen dopamin försvinner. Därmed minskar nivån av dopamin i hjärnan. Dopaminet är viktigt för att signalerna från olika delar av hjärnan ska nå varandra och när det blir för lite dopamin i hjärnan kan symtom som bland annat, skakningar i kroppen och långsamma rörelser uppträda.</a:t>
            </a:r>
            <a:endParaRPr lang="sv-SE" sz="18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lnSpc>
                <a:spcPct val="115000"/>
              </a:lnSpc>
              <a:spcAft>
                <a:spcPts val="1000"/>
              </a:spcAft>
              <a:buNone/>
            </a:pPr>
            <a:r>
              <a:rPr lang="sv-SE" sz="18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Sjukdomen utvecklas långsamt och de första symtomen brukar till en början vara diffusa.</a:t>
            </a:r>
            <a:endParaRPr lang="sv-SE" sz="18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buNone/>
            </a:pPr>
            <a:endParaRPr lang="sv-SE" dirty="0"/>
          </a:p>
        </p:txBody>
      </p:sp>
      <p:pic>
        <p:nvPicPr>
          <p:cNvPr id="5" name="Bildobjekt 4">
            <a:extLst>
              <a:ext uri="{FF2B5EF4-FFF2-40B4-BE49-F238E27FC236}">
                <a16:creationId xmlns:a16="http://schemas.microsoft.com/office/drawing/2014/main" id="{5C581E74-A7B7-CAF9-3652-9546B7339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331089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4F67D9-2A50-4767-825D-4F89A3719A10}"/>
              </a:ext>
            </a:extLst>
          </p:cNvPr>
          <p:cNvSpPr>
            <a:spLocks noGrp="1"/>
          </p:cNvSpPr>
          <p:nvPr>
            <p:ph type="title"/>
          </p:nvPr>
        </p:nvSpPr>
        <p:spPr/>
        <p:txBody>
          <a:bodyPr/>
          <a:lstStyle/>
          <a:p>
            <a:r>
              <a:rPr lang="sv-SE" b="1">
                <a:latin typeface="+mn-lt"/>
                <a:ea typeface="Franklin Gothic Medium" panose="020B0603020102020204" pitchFamily="34" charset="0"/>
                <a:cs typeface="Franklin Gothic Medium" panose="020B0603020102020204" pitchFamily="34" charset="0"/>
              </a:rPr>
              <a:t>Om sjukdomen</a:t>
            </a:r>
            <a:endParaRPr lang="sv-SE"/>
          </a:p>
        </p:txBody>
      </p:sp>
      <p:sp>
        <p:nvSpPr>
          <p:cNvPr id="3" name="Platshållare för innehåll 2">
            <a:extLst>
              <a:ext uri="{FF2B5EF4-FFF2-40B4-BE49-F238E27FC236}">
                <a16:creationId xmlns:a16="http://schemas.microsoft.com/office/drawing/2014/main" id="{7000ABFD-B588-43B0-9136-CCE1AF02C00E}"/>
              </a:ext>
            </a:extLst>
          </p:cNvPr>
          <p:cNvSpPr>
            <a:spLocks noGrp="1"/>
          </p:cNvSpPr>
          <p:nvPr>
            <p:ph idx="1"/>
          </p:nvPr>
        </p:nvSpPr>
        <p:spPr>
          <a:xfrm>
            <a:off x="838200" y="1825625"/>
            <a:ext cx="7903029" cy="4351338"/>
          </a:xfrm>
        </p:spPr>
        <p:txBody>
          <a:bodyPr>
            <a:normAutofit/>
          </a:bodyPr>
          <a:lstStyle/>
          <a:p>
            <a:pPr marL="0" indent="0">
              <a:lnSpc>
                <a:spcPct val="115000"/>
              </a:lnSpc>
              <a:spcAft>
                <a:spcPts val="1000"/>
              </a:spcAft>
              <a:buNone/>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Parkinsons sjukdom är en kronisk, fortskridande sjukdom, vilket betyder att den förvärras med tiden. </a:t>
            </a: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Därför krävs regelbundna besök hos specialistläkare. Minst 1 gång per år.</a:t>
            </a:r>
            <a:endParaRPr lang="sv-SE" sz="18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lnSpc>
                <a:spcPct val="115000"/>
              </a:lnSpc>
              <a:spcAft>
                <a:spcPts val="1000"/>
              </a:spcAft>
              <a:buNone/>
            </a:pPr>
            <a:r>
              <a:rPr lang="sv-SE" sz="1800">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I början av sjukdomen är det huvudsakligen hjärnans dopaminsystem som drabbas</a:t>
            </a:r>
            <a:r>
              <a:rPr lang="sv-SE" sz="1800" b="1">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Senare i sjukdomsförloppet sjunker även nivåerna av andra signalämnen</a:t>
            </a:r>
            <a:r>
              <a:rPr lang="sv-SE" sz="1800">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såsom acetylkolin och  serotonin. Det kan ge upphov till symtom som nedsatt vakenhet, försämrad inlärningsförmåga, oro, nedstämdhet, störd sömnrytm och demens. Även det </a:t>
            </a: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autonoma nervsystemet</a:t>
            </a:r>
            <a:r>
              <a:rPr lang="sv-SE" sz="1800">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påverkas av sjukdomen, vilket kan leda till störd blodtrycksreglering, mag-tarmproblem, symtom från urinblåsan och svettningar.</a:t>
            </a:r>
            <a:endParaRPr lang="sv-SE" sz="18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buNone/>
            </a:pPr>
            <a:endParaRPr lang="sv-SE"/>
          </a:p>
        </p:txBody>
      </p:sp>
      <p:pic>
        <p:nvPicPr>
          <p:cNvPr id="5" name="Bildobjekt 4">
            <a:extLst>
              <a:ext uri="{FF2B5EF4-FFF2-40B4-BE49-F238E27FC236}">
                <a16:creationId xmlns:a16="http://schemas.microsoft.com/office/drawing/2014/main" id="{ECD8665B-582C-BEBE-38E9-C3EF221C1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1968644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2FE3505-3757-40AA-82B7-D199A917123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82750" y="308610"/>
            <a:ext cx="8826500" cy="6240780"/>
          </a:xfrm>
          <a:prstGeom prst="rect">
            <a:avLst/>
          </a:prstGeom>
        </p:spPr>
      </p:pic>
    </p:spTree>
    <p:extLst>
      <p:ext uri="{BB962C8B-B14F-4D97-AF65-F5344CB8AC3E}">
        <p14:creationId xmlns:p14="http://schemas.microsoft.com/office/powerpoint/2010/main" val="87754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BE1CDFE-C141-4D6D-B139-BB1F7563D988}"/>
              </a:ext>
            </a:extLst>
          </p:cNvPr>
          <p:cNvSpPr txBox="1"/>
          <p:nvPr/>
        </p:nvSpPr>
        <p:spPr>
          <a:xfrm>
            <a:off x="1402080" y="743904"/>
            <a:ext cx="7376160" cy="4554067"/>
          </a:xfrm>
          <a:prstGeom prst="rect">
            <a:avLst/>
          </a:prstGeom>
          <a:noFill/>
        </p:spPr>
        <p:txBody>
          <a:bodyPr wrap="square">
            <a:spAutoFit/>
          </a:bodyPr>
          <a:lstStyle/>
          <a:p>
            <a:pPr>
              <a:lnSpc>
                <a:spcPct val="115000"/>
              </a:lnSpc>
              <a:spcBef>
                <a:spcPts val="720"/>
              </a:spcBef>
              <a:spcAft>
                <a:spcPts val="360"/>
              </a:spcAft>
            </a:pPr>
            <a:r>
              <a:rPr lang="sv-SE" sz="2400" b="1">
                <a:solidFill>
                  <a:srgbClr val="000000"/>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Förlopp – tre faser</a:t>
            </a:r>
            <a:endParaRPr lang="sv-SE" sz="1400" b="1">
              <a:solidFill>
                <a:srgbClr val="C66951"/>
              </a:solidFill>
              <a:effectLst/>
              <a:latin typeface="Franklin Gothic Medium" panose="020B0603020102020204" pitchFamily="34" charset="0"/>
              <a:ea typeface="Times New Roman" panose="02020603050405020304" pitchFamily="18" charset="0"/>
              <a:cs typeface="Times New Roman" panose="02020603050405020304" pitchFamily="18" charset="0"/>
            </a:endParaRPr>
          </a:p>
          <a:p>
            <a:pPr>
              <a:spcBef>
                <a:spcPts val="450"/>
              </a:spcBef>
            </a:pPr>
            <a:r>
              <a:rPr lang="sv-SE" sz="1800" b="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b="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Man brukar dela in sjukdomsförloppet i tre faser:</a:t>
            </a: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Under den tidiga fasen fungerar läkemedelsbehandlingen ofta mycket bra.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b="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b="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Med tiden inträder fluktuationsfasen</a:t>
            </a: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då läkemedelseffekten inte sitter i lika länge, så att symtomen återkommer i perioder trots behandling, så kallat dosglapp.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Nästa steg är</a:t>
            </a:r>
            <a:r>
              <a:rPr lang="sv-SE" sz="1800" b="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komplikationsfasen</a:t>
            </a: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då besvären försvåras ytterligare och tillståndet svänger snabbt och ofta mellan nedsatt rörlighet, att kunna röra sig som vanligt och överrörlighet, så kallat on/off-fenomen. Symtomen kan då ibland uppträda helt oregelbundet, trots att man tar sin medicin regelbundet.</a:t>
            </a:r>
            <a:endParaRPr lang="sv-SE" sz="1600">
              <a:effectLst/>
              <a:latin typeface="Times New Roman" panose="02020603050405020304" pitchFamily="18" charset="0"/>
              <a:ea typeface="Times New Roman" panose="02020603050405020304" pitchFamily="18" charset="0"/>
            </a:endParaRPr>
          </a:p>
        </p:txBody>
      </p:sp>
      <p:pic>
        <p:nvPicPr>
          <p:cNvPr id="2" name="Bildobjekt 1">
            <a:extLst>
              <a:ext uri="{FF2B5EF4-FFF2-40B4-BE49-F238E27FC236}">
                <a16:creationId xmlns:a16="http://schemas.microsoft.com/office/drawing/2014/main" id="{8D4820CB-9B60-416A-B87E-3730C3871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3213776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82406678-49B3-4F90-9204-25ECCB159820}"/>
              </a:ext>
            </a:extLst>
          </p:cNvPr>
          <p:cNvSpPr txBox="1"/>
          <p:nvPr/>
        </p:nvSpPr>
        <p:spPr>
          <a:xfrm>
            <a:off x="1234037" y="1968260"/>
            <a:ext cx="9121358" cy="3551870"/>
          </a:xfrm>
          <a:prstGeom prst="rect">
            <a:avLst/>
          </a:prstGeom>
          <a:noFill/>
        </p:spPr>
        <p:txBody>
          <a:bodyPr wrap="square">
            <a:spAutoFit/>
          </a:bodyPr>
          <a:lstStyle/>
          <a:p>
            <a:pPr>
              <a:lnSpc>
                <a:spcPct val="115000"/>
              </a:lnSpc>
              <a:spcAft>
                <a:spcPts val="1000"/>
              </a:spcAft>
            </a:pPr>
            <a:r>
              <a:rPr lang="sv-SE" sz="2400" b="1"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Symtom</a:t>
            </a:r>
            <a:endParaRPr lang="sv-SE" sz="14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Symtomen på Parkinson sjukdomen kan variera mycket från person till person. </a:t>
            </a:r>
          </a:p>
          <a:p>
            <a:pPr>
              <a:lnSpc>
                <a:spcPct val="115000"/>
              </a:lnSpc>
              <a:spcAft>
                <a:spcPts val="1000"/>
              </a:spcAft>
            </a:pPr>
            <a:r>
              <a:rPr lang="sv-SE" sz="18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De främsta symtomen är motoriska: </a:t>
            </a:r>
            <a:endParaRPr lang="sv-SE" sz="14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Rörelsehämning</a:t>
            </a:r>
            <a:endParaRPr lang="sv-SE" sz="14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Muskelstelhet</a:t>
            </a:r>
            <a:endParaRPr lang="sv-SE" sz="14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Skakningar</a:t>
            </a:r>
            <a:endParaRPr lang="sv-SE" sz="14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457200">
              <a:lnSpc>
                <a:spcPct val="115000"/>
              </a:lnSpc>
            </a:pPr>
            <a:r>
              <a:rPr lang="sv-SE" sz="18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457200">
              <a:lnSpc>
                <a:spcPct val="115000"/>
              </a:lnSpc>
              <a:spcAft>
                <a:spcPts val="1000"/>
              </a:spcAft>
            </a:pPr>
            <a:r>
              <a:rPr lang="sv-SE" sz="18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dirty="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FB2A5734-7BD5-4292-35CA-45780D25C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2120497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7385637-D18D-4569-9400-57F0E3977AC3}"/>
              </a:ext>
            </a:extLst>
          </p:cNvPr>
          <p:cNvSpPr txBox="1"/>
          <p:nvPr/>
        </p:nvSpPr>
        <p:spPr>
          <a:xfrm>
            <a:off x="1175657" y="374254"/>
            <a:ext cx="7968343" cy="5066130"/>
          </a:xfrm>
          <a:prstGeom prst="rect">
            <a:avLst/>
          </a:prstGeom>
          <a:noFill/>
        </p:spPr>
        <p:txBody>
          <a:bodyPr wrap="square">
            <a:spAutoFit/>
          </a:bodyPr>
          <a:lstStyle/>
          <a:p>
            <a:pPr marL="457200">
              <a:lnSpc>
                <a:spcPct val="115000"/>
              </a:lnSpc>
              <a:spcAft>
                <a:spcPts val="1000"/>
              </a:spcAft>
            </a:pP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24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Låsning/frysning</a:t>
            </a:r>
            <a:endParaRPr lang="sv-SE">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spcBef>
                <a:spcPts val="450"/>
              </a:spcBef>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Igångsättningssvårigheter och låsning/frysning, dvs tillfällig oförmåga till rörelse, kan beskrivas som att fötterna är fastklistrade i golvet.</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Låsning/frysning förekommer i två former. En form uppträder endast när patienten har för lite medicineffekt till exempel vid dosglapp, och behandlas bäst med högre medicindoser. Den andra formen av frysningar uppträder även vid maximal medicineffekt och är svårare att behandla.</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a:t>
            </a:r>
            <a:endParaRPr lang="sv-SE" sz="1600">
              <a:effectLst/>
              <a:latin typeface="Times New Roman" panose="02020603050405020304" pitchFamily="18" charset="0"/>
              <a:ea typeface="Times New Roman" panose="02020603050405020304" pitchFamily="18" charset="0"/>
            </a:endParaRPr>
          </a:p>
          <a:p>
            <a:pPr>
              <a:lnSpc>
                <a:spcPct val="115000"/>
              </a:lnSpc>
              <a:spcAft>
                <a:spcPts val="1000"/>
              </a:spcAft>
            </a:pPr>
            <a:r>
              <a:rPr lang="sv-SE" sz="1800">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Exempel på tillfällen då låsning kan inträffa är när man går igenom en dörröppning, när man passerar en skarv i golvet och när man blir arg eller irriterad över något. </a:t>
            </a: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Men även av en stressig miljö eller försök att göra flera saker samtidigt. Även kortare och kortare steg och en benägenhet att falla framåt är vanligt i samband med frysningar.</a:t>
            </a:r>
            <a:endParaRPr lang="sv-SE"/>
          </a:p>
        </p:txBody>
      </p:sp>
      <p:pic>
        <p:nvPicPr>
          <p:cNvPr id="2" name="Bildobjekt 1">
            <a:extLst>
              <a:ext uri="{FF2B5EF4-FFF2-40B4-BE49-F238E27FC236}">
                <a16:creationId xmlns:a16="http://schemas.microsoft.com/office/drawing/2014/main" id="{878A9BF6-FB12-5D55-5AB0-EC0FEB9A5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93737829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B8B1BCE27CF284DA7BB09BF042C8638" ma:contentTypeVersion="16" ma:contentTypeDescription="Skapa ett nytt dokument." ma:contentTypeScope="" ma:versionID="8d869ca70b41c1a02cd79358b2bb0f85">
  <xsd:schema xmlns:xsd="http://www.w3.org/2001/XMLSchema" xmlns:xs="http://www.w3.org/2001/XMLSchema" xmlns:p="http://schemas.microsoft.com/office/2006/metadata/properties" xmlns:ns2="2b770873-ae78-4e89-bb97-8158ef789642" xmlns:ns3="9470817f-81d3-46d9-9282-63a0f51c4e39" targetNamespace="http://schemas.microsoft.com/office/2006/metadata/properties" ma:root="true" ma:fieldsID="1c8d875a81105a3617fa0ca33da95e25" ns2:_="" ns3:_="">
    <xsd:import namespace="2b770873-ae78-4e89-bb97-8158ef789642"/>
    <xsd:import namespace="9470817f-81d3-46d9-9282-63a0f51c4e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770873-ae78-4e89-bb97-8158ef7896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3b3ba0cf-6e58-45ae-bda7-6ec0d1a39a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70817f-81d3-46d9-9282-63a0f51c4e39"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9bbc2ad7-57ae-4ae5-b48a-b3cfe5437e78}" ma:internalName="TaxCatchAll" ma:showField="CatchAllData" ma:web="9470817f-81d3-46d9-9282-63a0f51c4e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b770873-ae78-4e89-bb97-8158ef789642">
      <Terms xmlns="http://schemas.microsoft.com/office/infopath/2007/PartnerControls"/>
    </lcf76f155ced4ddcb4097134ff3c332f>
    <TaxCatchAll xmlns="9470817f-81d3-46d9-9282-63a0f51c4e39" xsi:nil="true"/>
  </documentManagement>
</p:properties>
</file>

<file path=customXml/itemProps1.xml><?xml version="1.0" encoding="utf-8"?>
<ds:datastoreItem xmlns:ds="http://schemas.openxmlformats.org/officeDocument/2006/customXml" ds:itemID="{11D8BDF2-206E-4200-939D-05B5208FC1F2}">
  <ds:schemaRefs>
    <ds:schemaRef ds:uri="http://schemas.microsoft.com/sharepoint/v3/contenttype/forms"/>
  </ds:schemaRefs>
</ds:datastoreItem>
</file>

<file path=customXml/itemProps2.xml><?xml version="1.0" encoding="utf-8"?>
<ds:datastoreItem xmlns:ds="http://schemas.openxmlformats.org/officeDocument/2006/customXml" ds:itemID="{4103FFF2-427C-43EB-8055-20CA1E959A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770873-ae78-4e89-bb97-8158ef789642"/>
    <ds:schemaRef ds:uri="9470817f-81d3-46d9-9282-63a0f51c4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CE25CA-A472-49C0-82A8-6479E9725C75}">
  <ds:schemaRefs>
    <ds:schemaRef ds:uri="http://schemas.microsoft.com/office/2006/metadata/properties"/>
    <ds:schemaRef ds:uri="http://schemas.microsoft.com/office/infopath/2007/PartnerControls"/>
    <ds:schemaRef ds:uri="2b770873-ae78-4e89-bb97-8158ef789642"/>
    <ds:schemaRef ds:uri="9470817f-81d3-46d9-9282-63a0f51c4e39"/>
  </ds:schemaRefs>
</ds:datastoreItem>
</file>

<file path=docProps/app.xml><?xml version="1.0" encoding="utf-8"?>
<Properties xmlns="http://schemas.openxmlformats.org/officeDocument/2006/extended-properties" xmlns:vt="http://schemas.openxmlformats.org/officeDocument/2006/docPropsVTypes">
  <TotalTime>85</TotalTime>
  <Words>1904</Words>
  <Application>Microsoft Office PowerPoint</Application>
  <PresentationFormat>Bredbild</PresentationFormat>
  <Paragraphs>132</Paragraphs>
  <Slides>22</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22</vt:i4>
      </vt:variant>
    </vt:vector>
  </HeadingPairs>
  <TitlesOfParts>
    <vt:vector size="30" baseType="lpstr">
      <vt:lpstr>Arial</vt:lpstr>
      <vt:lpstr>Calibri</vt:lpstr>
      <vt:lpstr>Calibri Light</vt:lpstr>
      <vt:lpstr>Franklin Gothic Medium</vt:lpstr>
      <vt:lpstr>Symbol</vt:lpstr>
      <vt:lpstr>Times New Roman</vt:lpstr>
      <vt:lpstr>Wingdings</vt:lpstr>
      <vt:lpstr>Office-tema</vt:lpstr>
      <vt:lpstr>PowerPoint-presentation</vt:lpstr>
      <vt:lpstr>Vem var Parkinson? </vt:lpstr>
      <vt:lpstr>Arvid Carlsson och levodopa</vt:lpstr>
      <vt:lpstr>Om sjukdomen </vt:lpstr>
      <vt:lpstr>Om sjukdomen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Wedin</dc:creator>
  <cp:lastModifiedBy>Anna Wedin</cp:lastModifiedBy>
  <cp:revision>3</cp:revision>
  <dcterms:created xsi:type="dcterms:W3CDTF">2021-09-17T07:27:56Z</dcterms:created>
  <dcterms:modified xsi:type="dcterms:W3CDTF">2025-04-24T09:50:56Z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0x0101002B8B1BCE27CF284DA7BB09BF042C8638</vt:lpwstr>
  </property>
  <property fmtid="{D5CDD505-2E9C-101B-9397-08002B2CF9AE}" pid="3" name="MediaServiceImageTags">
    <vt:lpwstr/>
  </property>
</Properties>
</file>