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83" r:id="rId5"/>
    <p:sldId id="262" r:id="rId6"/>
    <p:sldId id="271" r:id="rId7"/>
    <p:sldId id="266" r:id="rId8"/>
    <p:sldId id="272" r:id="rId9"/>
    <p:sldId id="273" r:id="rId10"/>
    <p:sldId id="274" r:id="rId11"/>
    <p:sldId id="275" r:id="rId12"/>
    <p:sldId id="276" r:id="rId13"/>
    <p:sldId id="277" r:id="rId14"/>
    <p:sldId id="279" r:id="rId15"/>
    <p:sldId id="265" r:id="rId16"/>
    <p:sldId id="278" r:id="rId17"/>
    <p:sldId id="267" r:id="rId18"/>
    <p:sldId id="261" r:id="rId19"/>
    <p:sldId id="280" r:id="rId20"/>
    <p:sldId id="282" r:id="rId21"/>
    <p:sldId id="281" r:id="rId22"/>
    <p:sldId id="284"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63820" autoAdjust="0"/>
  </p:normalViewPr>
  <p:slideViewPr>
    <p:cSldViewPr>
      <p:cViewPr varScale="1">
        <p:scale>
          <a:sx n="76" d="100"/>
          <a:sy n="76" d="100"/>
        </p:scale>
        <p:origin x="238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13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92D3F-7A0B-4065-BB64-64CB7B6F0D01}" type="datetimeFigureOut">
              <a:rPr lang="sv-SE" smtClean="0"/>
              <a:t>2024-02-26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A0802-8CC2-4E71-AD88-925C70F33CED}" type="slidenum">
              <a:rPr lang="sv-SE" smtClean="0"/>
              <a:t>‹#›</a:t>
            </a:fld>
            <a:endParaRPr lang="sv-SE"/>
          </a:p>
        </p:txBody>
      </p:sp>
    </p:spTree>
    <p:extLst>
      <p:ext uri="{BB962C8B-B14F-4D97-AF65-F5344CB8AC3E}">
        <p14:creationId xmlns:p14="http://schemas.microsoft.com/office/powerpoint/2010/main" val="157899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15A0802-8CC2-4E71-AD88-925C70F33CED}" type="slidenum">
              <a:rPr lang="sv-SE" smtClean="0"/>
              <a:t>1</a:t>
            </a:fld>
            <a:endParaRPr lang="sv-SE"/>
          </a:p>
        </p:txBody>
      </p:sp>
    </p:spTree>
    <p:extLst>
      <p:ext uri="{BB962C8B-B14F-4D97-AF65-F5344CB8AC3E}">
        <p14:creationId xmlns:p14="http://schemas.microsoft.com/office/powerpoint/2010/main" val="157219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053F71-3445-4D4B-A78F-09FB699087BF}" type="slidenum">
              <a:rPr lang="sv-SE" smtClean="0"/>
              <a:t>10</a:t>
            </a:fld>
            <a:endParaRPr lang="sv-SE"/>
          </a:p>
        </p:txBody>
      </p:sp>
    </p:spTree>
    <p:extLst>
      <p:ext uri="{BB962C8B-B14F-4D97-AF65-F5344CB8AC3E}">
        <p14:creationId xmlns:p14="http://schemas.microsoft.com/office/powerpoint/2010/main" val="19530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053F71-3445-4D4B-A78F-09FB699087BF}" type="slidenum">
              <a:rPr lang="sv-SE" smtClean="0"/>
              <a:t>11</a:t>
            </a:fld>
            <a:endParaRPr lang="sv-SE"/>
          </a:p>
        </p:txBody>
      </p:sp>
    </p:spTree>
    <p:extLst>
      <p:ext uri="{BB962C8B-B14F-4D97-AF65-F5344CB8AC3E}">
        <p14:creationId xmlns:p14="http://schemas.microsoft.com/office/powerpoint/2010/main" val="177732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053F71-3445-4D4B-A78F-09FB699087BF}" type="slidenum">
              <a:rPr lang="sv-SE" smtClean="0"/>
              <a:t>12</a:t>
            </a:fld>
            <a:endParaRPr lang="sv-SE"/>
          </a:p>
        </p:txBody>
      </p:sp>
    </p:spTree>
    <p:extLst>
      <p:ext uri="{BB962C8B-B14F-4D97-AF65-F5344CB8AC3E}">
        <p14:creationId xmlns:p14="http://schemas.microsoft.com/office/powerpoint/2010/main" val="26992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053F71-3445-4D4B-A78F-09FB699087BF}" type="slidenum">
              <a:rPr lang="sv-SE" smtClean="0"/>
              <a:t>13</a:t>
            </a:fld>
            <a:endParaRPr lang="sv-SE"/>
          </a:p>
        </p:txBody>
      </p:sp>
    </p:spTree>
    <p:extLst>
      <p:ext uri="{BB962C8B-B14F-4D97-AF65-F5344CB8AC3E}">
        <p14:creationId xmlns:p14="http://schemas.microsoft.com/office/powerpoint/2010/main" val="1877017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I första hand, ät runt matcirkeln varje dag! Vi behöver alla delarna för att våra funktioner i kroppen ska fungera optimalt. För att kunna utnyttja energin i maten på bästa sätt, för att hjärnan ska fungera, mage- och tarmar ska må bra och för att alla komplexa system i kroppen ska fungera: t.ex. blodbildning, för att skelettet ska vara starkt. </a:t>
            </a:r>
          </a:p>
          <a:p>
            <a:r>
              <a:rPr lang="sv-SE" baseline="0" dirty="0"/>
              <a:t>Bra att ha i åtanke:</a:t>
            </a:r>
          </a:p>
          <a:p>
            <a:r>
              <a:rPr lang="sv-SE" baseline="0" dirty="0"/>
              <a:t>Basmat: energi som kroppen lättast kan utnyttja, vitaminer, mineraler, fibrer</a:t>
            </a:r>
          </a:p>
          <a:p>
            <a:r>
              <a:rPr lang="sv-SE" baseline="0" dirty="0"/>
              <a:t>Frukt och grönsaker: Vitaminer, mineraler, fibrer, vätska</a:t>
            </a:r>
          </a:p>
          <a:p>
            <a:pPr marL="0" marR="0" indent="0" algn="l" defTabSz="914400" rtl="0" eaLnBrk="1" fontAlgn="base" latinLnBrk="0" hangingPunct="1">
              <a:lnSpc>
                <a:spcPct val="100000"/>
              </a:lnSpc>
              <a:spcBef>
                <a:spcPct val="30000"/>
              </a:spcBef>
              <a:spcAft>
                <a:spcPct val="0"/>
              </a:spcAft>
              <a:buClrTx/>
              <a:buSzTx/>
              <a:buFontTx/>
              <a:buNone/>
              <a:tabLst/>
              <a:defRPr/>
            </a:pPr>
            <a:r>
              <a:rPr lang="sv-SE" baseline="0" dirty="0"/>
              <a:t>Protein: för muskulatur, enzymer, immunförsvaret, hud, hår, naglar m.m. Fet fisk bidrar, förutom med protein, också med fleromättat fett som kroppen själv inte kan omvandla och som bidrar till bl.a. hjärnfunktionen. Kan ersättas med bönor, linser, tofu, sojaprodukter.</a:t>
            </a:r>
          </a:p>
          <a:p>
            <a:r>
              <a:rPr lang="sv-SE" baseline="0" dirty="0"/>
              <a:t>Mjölkprodukter: Framförallt kalcium för skeletter, vitamin D men även andra vitaminer och mineraler. Bidrar med proteiner och fett</a:t>
            </a:r>
          </a:p>
          <a:p>
            <a:r>
              <a:rPr lang="sv-SE" baseline="0" dirty="0"/>
              <a:t>Fett: Ger energi, isolerar nervbanor, ger hjärnan förutsättning att fungera. Vi behöver en blandning av mättat (hårt) fett och omättade fetter (vegetabiliska, mjuka som oljor)</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6B053F71-3445-4D4B-A78F-09FB699087BF}" type="slidenum">
              <a:rPr lang="sv-SE" smtClean="0"/>
              <a:t>14</a:t>
            </a:fld>
            <a:endParaRPr lang="sv-SE"/>
          </a:p>
        </p:txBody>
      </p:sp>
    </p:spTree>
    <p:extLst>
      <p:ext uri="{BB962C8B-B14F-4D97-AF65-F5344CB8AC3E}">
        <p14:creationId xmlns:p14="http://schemas.microsoft.com/office/powerpoint/2010/main" val="418486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0" i="0" dirty="0">
                <a:solidFill>
                  <a:srgbClr val="2A2A2A"/>
                </a:solidFill>
                <a:effectLst/>
                <a:latin typeface="Lato" panose="020F0502020204030203" pitchFamily="34" charset="0"/>
              </a:rPr>
              <a:t>Viktkontroll genom att äta rätt mängd mat är viktigt. Viktminskning eller överdriven viktuppgång i samband med Parkinsons sjukdom kan vara skadligt för allmänkonditionen och välbefinnandet.</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b="0" i="0" dirty="0">
              <a:solidFill>
                <a:srgbClr val="000000"/>
              </a:solidFill>
              <a:effectLst/>
              <a:latin typeface="Georgia" panose="02040502050405020303"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b="0" i="0" dirty="0">
                <a:solidFill>
                  <a:srgbClr val="000000"/>
                </a:solidFill>
                <a:effectLst/>
                <a:latin typeface="Georgia" panose="02040502050405020303" pitchFamily="18" charset="0"/>
              </a:rPr>
              <a:t>Uppmärksamma i tid både viktnedgång och andra eventuella ätsvårigheter.</a:t>
            </a:r>
            <a:endParaRPr lang="sv-SE" dirty="0"/>
          </a:p>
          <a:p>
            <a:pPr marL="0" marR="0" indent="0" algn="l" defTabSz="914400" rtl="0" eaLnBrk="1" fontAlgn="base" latinLnBrk="0" hangingPunct="1">
              <a:lnSpc>
                <a:spcPct val="100000"/>
              </a:lnSpc>
              <a:spcBef>
                <a:spcPct val="30000"/>
              </a:spcBef>
              <a:spcAft>
                <a:spcPct val="0"/>
              </a:spcAft>
              <a:buClrTx/>
              <a:buSzTx/>
              <a:buFontTx/>
              <a:buNone/>
              <a:tabLst/>
              <a:defRPr/>
            </a:pPr>
            <a:endParaRPr lang="sv-SE" altLang="sv-SE" baseline="0" dirty="0"/>
          </a:p>
        </p:txBody>
      </p:sp>
      <p:sp>
        <p:nvSpPr>
          <p:cNvPr id="4" name="Platshållare för bildnummer 3"/>
          <p:cNvSpPr>
            <a:spLocks noGrp="1"/>
          </p:cNvSpPr>
          <p:nvPr>
            <p:ph type="sldNum" sz="quarter" idx="10"/>
          </p:nvPr>
        </p:nvSpPr>
        <p:spPr/>
        <p:txBody>
          <a:bodyPr/>
          <a:lstStyle/>
          <a:p>
            <a:fld id="{6B053F71-3445-4D4B-A78F-09FB699087BF}" type="slidenum">
              <a:rPr lang="sv-SE" smtClean="0"/>
              <a:t>15</a:t>
            </a:fld>
            <a:endParaRPr lang="sv-SE"/>
          </a:p>
        </p:txBody>
      </p:sp>
    </p:spTree>
    <p:extLst>
      <p:ext uri="{BB962C8B-B14F-4D97-AF65-F5344CB8AC3E}">
        <p14:creationId xmlns:p14="http://schemas.microsoft.com/office/powerpoint/2010/main" val="242596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053F71-3445-4D4B-A78F-09FB699087BF}" type="slidenum">
              <a:rPr lang="sv-SE" smtClean="0"/>
              <a:t>16</a:t>
            </a:fld>
            <a:endParaRPr lang="sv-SE"/>
          </a:p>
        </p:txBody>
      </p:sp>
    </p:spTree>
    <p:extLst>
      <p:ext uri="{BB962C8B-B14F-4D97-AF65-F5344CB8AC3E}">
        <p14:creationId xmlns:p14="http://schemas.microsoft.com/office/powerpoint/2010/main" val="209621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a:t>
            </a:r>
            <a:r>
              <a:rPr lang="sv-SE" baseline="0" dirty="0"/>
              <a:t> kan också göra att magsäcken tömmer maten saktare samt att man får besvär med sura uppstöttningar. </a:t>
            </a:r>
            <a:endParaRPr lang="sv-SE" dirty="0"/>
          </a:p>
        </p:txBody>
      </p:sp>
      <p:sp>
        <p:nvSpPr>
          <p:cNvPr id="4" name="Platshållare för bildnummer 3"/>
          <p:cNvSpPr>
            <a:spLocks noGrp="1"/>
          </p:cNvSpPr>
          <p:nvPr>
            <p:ph type="sldNum" sz="quarter" idx="10"/>
          </p:nvPr>
        </p:nvSpPr>
        <p:spPr/>
        <p:txBody>
          <a:bodyPr/>
          <a:lstStyle/>
          <a:p>
            <a:fld id="{6B053F71-3445-4D4B-A78F-09FB699087BF}" type="slidenum">
              <a:rPr lang="sv-SE" smtClean="0"/>
              <a:t>17</a:t>
            </a:fld>
            <a:endParaRPr lang="sv-SE"/>
          </a:p>
        </p:txBody>
      </p:sp>
    </p:spTree>
    <p:extLst>
      <p:ext uri="{BB962C8B-B14F-4D97-AF65-F5344CB8AC3E}">
        <p14:creationId xmlns:p14="http://schemas.microsoft.com/office/powerpoint/2010/main" val="2489564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053F71-3445-4D4B-A78F-09FB699087BF}" type="slidenum">
              <a:rPr lang="sv-SE" smtClean="0"/>
              <a:t>18</a:t>
            </a:fld>
            <a:endParaRPr lang="sv-SE"/>
          </a:p>
        </p:txBody>
      </p:sp>
    </p:spTree>
    <p:extLst>
      <p:ext uri="{BB962C8B-B14F-4D97-AF65-F5344CB8AC3E}">
        <p14:creationId xmlns:p14="http://schemas.microsoft.com/office/powerpoint/2010/main" val="3499235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A2A2A"/>
                </a:solidFill>
                <a:effectLst/>
                <a:latin typeface="Lato" panose="020F0502020204030203" pitchFamily="34" charset="0"/>
              </a:rPr>
              <a:t>Proteinrika livsmedel stör absorptionen av </a:t>
            </a:r>
            <a:r>
              <a:rPr lang="sv-SE" b="0" i="0" dirty="0" err="1">
                <a:solidFill>
                  <a:srgbClr val="2A2A2A"/>
                </a:solidFill>
                <a:effectLst/>
                <a:latin typeface="Lato" panose="020F0502020204030203" pitchFamily="34" charset="0"/>
              </a:rPr>
              <a:t>levodopa</a:t>
            </a:r>
            <a:r>
              <a:rPr lang="sv-SE" b="0" i="0" dirty="0">
                <a:solidFill>
                  <a:srgbClr val="2A2A2A"/>
                </a:solidFill>
                <a:effectLst/>
                <a:latin typeface="Lato" panose="020F0502020204030203" pitchFamily="34" charset="0"/>
              </a:rPr>
              <a:t>. Därför ska läkemedlet tas på fastande mage, helst minst 30 minuter före en måltid. På det sättet får man största möjliga nytta av läkemedlet. </a:t>
            </a:r>
          </a:p>
          <a:p>
            <a:r>
              <a:rPr lang="sv-SE" b="0" i="0" dirty="0">
                <a:solidFill>
                  <a:srgbClr val="2A2A2A"/>
                </a:solidFill>
                <a:effectLst/>
                <a:latin typeface="Lato" panose="020F0502020204030203" pitchFamily="34" charset="0"/>
              </a:rPr>
              <a:t>Om tarmfunktionen är nedsatt rekommenderar man att läkemedlet tas 45–60 minuter före en måltid. </a:t>
            </a:r>
            <a:endParaRPr lang="sv-SE" sz="1200" b="0" i="0" kern="1200" dirty="0">
              <a:solidFill>
                <a:schemeClr val="tx1"/>
              </a:solidFill>
              <a:effectLst/>
              <a:latin typeface="+mn-lt"/>
              <a:ea typeface="+mn-ea"/>
              <a:cs typeface="+mn-cs"/>
            </a:endParaRPr>
          </a:p>
          <a:p>
            <a:r>
              <a:rPr lang="sv-SE" b="0" i="0" dirty="0">
                <a:solidFill>
                  <a:srgbClr val="000000"/>
                </a:solidFill>
                <a:effectLst/>
                <a:latin typeface="Georgia" panose="02040502050405020303" pitchFamily="18" charset="0"/>
              </a:rPr>
              <a:t>Protein finns i riklig mängd i animaliska livsmedel som mjölkprodukter, kött, fisk och ägg, men även i grönsaker, framför allt baljväxter. För den som vill äta så kallad proteinförskjuten kost är det främst vegetariska alternativ som gäller under dagen,</a:t>
            </a: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Eftersom proteinet i maten kan konkurrera med dina läkemedel bör du kontakta en dietist om du känner dig sämre efter en måltid. </a:t>
            </a:r>
            <a:endParaRPr lang="sv-SE" baseline="0" dirty="0"/>
          </a:p>
          <a:p>
            <a:r>
              <a:rPr lang="sv-SE" baseline="0" dirty="0"/>
              <a:t>Undvik att ta l-dopa i samband med större måltid. Anledningen är att det sker en tidsförskjutning av medicineffekten. Magmunnen som släpper ut maginnehållet till tolvfingertarmen öppnar sig inte förrän det blivit en lämplig konsistens. Detta kan ta lång tid. </a:t>
            </a:r>
          </a:p>
          <a:p>
            <a:endParaRPr lang="sv-SE" dirty="0"/>
          </a:p>
        </p:txBody>
      </p:sp>
      <p:sp>
        <p:nvSpPr>
          <p:cNvPr id="4" name="Platshållare för bildnummer 3"/>
          <p:cNvSpPr>
            <a:spLocks noGrp="1"/>
          </p:cNvSpPr>
          <p:nvPr>
            <p:ph type="sldNum" sz="quarter" idx="10"/>
          </p:nvPr>
        </p:nvSpPr>
        <p:spPr/>
        <p:txBody>
          <a:bodyPr/>
          <a:lstStyle/>
          <a:p>
            <a:fld id="{6B053F71-3445-4D4B-A78F-09FB699087BF}" type="slidenum">
              <a:rPr lang="sv-SE" smtClean="0"/>
              <a:t>19</a:t>
            </a:fld>
            <a:endParaRPr lang="sv-SE"/>
          </a:p>
        </p:txBody>
      </p:sp>
    </p:spTree>
    <p:extLst>
      <p:ext uri="{BB962C8B-B14F-4D97-AF65-F5344CB8AC3E}">
        <p14:creationId xmlns:p14="http://schemas.microsoft.com/office/powerpoint/2010/main" val="9481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Parkinsons sjukdom är en progressiv neurologisk sjukdom, som beror på att vissa hjärnceller förstörs. Cellförlusten leder till dopaminbrist och skador på de nervbanor som reglerar viljestyrda rörelser. Man känner inte till den yttersta orsaken till att nervcellerna förstörs. </a:t>
            </a:r>
          </a:p>
          <a:p>
            <a:r>
              <a:rPr lang="sv-SE" dirty="0"/>
              <a:t>Vid Parkinsons sjukdom kan man inte påverka sjukdomens förlopp med sina levnadsvanor, men med hjälp av kost och motion kan man lindra de besvär sjukdomen medför. </a:t>
            </a:r>
          </a:p>
          <a:p>
            <a:r>
              <a:rPr lang="sv-SE" dirty="0"/>
              <a:t>Med hjälp av en lämplig diet kan man lindra många av de </a:t>
            </a:r>
            <a:r>
              <a:rPr lang="sv-SE" dirty="0" err="1"/>
              <a:t>parkinsonsymptom</a:t>
            </a:r>
            <a:r>
              <a:rPr lang="sv-SE" dirty="0"/>
              <a:t> som är oberoende av rörelsestörningarna. Dylika symptom är bl.a. viktminskning, trötthet, förstoppning och sväljningssvårigheter. I samband med </a:t>
            </a:r>
            <a:r>
              <a:rPr lang="sv-SE" dirty="0" err="1"/>
              <a:t>levodopamedicinering</a:t>
            </a:r>
            <a:r>
              <a:rPr lang="sv-SE" dirty="0"/>
              <a:t> kan man också ha nytta av att ändra på sin kost</a:t>
            </a:r>
          </a:p>
        </p:txBody>
      </p:sp>
      <p:sp>
        <p:nvSpPr>
          <p:cNvPr id="4" name="Platshållare för bildnummer 3"/>
          <p:cNvSpPr>
            <a:spLocks noGrp="1"/>
          </p:cNvSpPr>
          <p:nvPr>
            <p:ph type="sldNum" sz="quarter" idx="5"/>
          </p:nvPr>
        </p:nvSpPr>
        <p:spPr/>
        <p:txBody>
          <a:bodyPr/>
          <a:lstStyle/>
          <a:p>
            <a:fld id="{A15A0802-8CC2-4E71-AD88-925C70F33CED}" type="slidenum">
              <a:rPr lang="sv-SE" smtClean="0"/>
              <a:t>2</a:t>
            </a:fld>
            <a:endParaRPr lang="sv-SE"/>
          </a:p>
        </p:txBody>
      </p:sp>
    </p:spTree>
    <p:extLst>
      <p:ext uri="{BB962C8B-B14F-4D97-AF65-F5344CB8AC3E}">
        <p14:creationId xmlns:p14="http://schemas.microsoft.com/office/powerpoint/2010/main" val="3852133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053F71-3445-4D4B-A78F-09FB699087BF}" type="slidenum">
              <a:rPr lang="sv-SE" smtClean="0"/>
              <a:t>21</a:t>
            </a:fld>
            <a:endParaRPr lang="sv-SE"/>
          </a:p>
        </p:txBody>
      </p:sp>
    </p:spTree>
    <p:extLst>
      <p:ext uri="{BB962C8B-B14F-4D97-AF65-F5344CB8AC3E}">
        <p14:creationId xmlns:p14="http://schemas.microsoft.com/office/powerpoint/2010/main" val="1812396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15A0802-8CC2-4E71-AD88-925C70F33CED}" type="slidenum">
              <a:rPr lang="sv-SE" smtClean="0"/>
              <a:t>22</a:t>
            </a:fld>
            <a:endParaRPr lang="sv-SE"/>
          </a:p>
        </p:txBody>
      </p:sp>
    </p:spTree>
    <p:extLst>
      <p:ext uri="{BB962C8B-B14F-4D97-AF65-F5344CB8AC3E}">
        <p14:creationId xmlns:p14="http://schemas.microsoft.com/office/powerpoint/2010/main" val="420163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KOSTENS BETYDELSE blir ofta tydligare då sjukdomen framskrider, speciellt då det är fråga om svårartad Parkinsons sjukdom. Redan i ett tidigare skede är det dock bra att fästa uppmärksamhet vid såväl kostens mångsidighet och tillräcklighet som vid måltidsrytmen. Kosten har stor betydelse för att en god allmänkondition och funktionsförmåga ska kunna upprätthållas. Genom att äta tillräckligt mycket och mångsidigt garanterar man kroppens näringsbehov: </a:t>
            </a:r>
          </a:p>
          <a:p>
            <a:endParaRPr lang="sv-SE" dirty="0"/>
          </a:p>
          <a:p>
            <a:r>
              <a:rPr lang="sv-SE" b="0" i="0" dirty="0">
                <a:solidFill>
                  <a:srgbClr val="000000"/>
                </a:solidFill>
                <a:effectLst/>
                <a:latin typeface="Georgia" panose="02040502050405020303" pitchFamily="18" charset="0"/>
              </a:rPr>
              <a:t>Flera kostrelaterade och åldersrelaterade problem och sjukdomar kan motverkas om matintaget är tillfredsställande.</a:t>
            </a:r>
            <a:endParaRPr lang="sv-SE" dirty="0"/>
          </a:p>
        </p:txBody>
      </p:sp>
      <p:sp>
        <p:nvSpPr>
          <p:cNvPr id="4" name="Platshållare för bildnummer 3"/>
          <p:cNvSpPr>
            <a:spLocks noGrp="1"/>
          </p:cNvSpPr>
          <p:nvPr>
            <p:ph type="sldNum" sz="quarter" idx="5"/>
          </p:nvPr>
        </p:nvSpPr>
        <p:spPr/>
        <p:txBody>
          <a:bodyPr/>
          <a:lstStyle/>
          <a:p>
            <a:fld id="{A15A0802-8CC2-4E71-AD88-925C70F33CED}" type="slidenum">
              <a:rPr lang="sv-SE" smtClean="0"/>
              <a:t>3</a:t>
            </a:fld>
            <a:endParaRPr lang="sv-SE"/>
          </a:p>
        </p:txBody>
      </p:sp>
    </p:spTree>
    <p:extLst>
      <p:ext uri="{BB962C8B-B14F-4D97-AF65-F5344CB8AC3E}">
        <p14:creationId xmlns:p14="http://schemas.microsoft.com/office/powerpoint/2010/main" val="324833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måltid har flera dimensioner. Förutom matens näringsmässiga funktion uppfyller den även ett psykologiskt och socialt behov.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A15A0802-8CC2-4E71-AD88-925C70F33CED}" type="slidenum">
              <a:rPr lang="sv-SE" smtClean="0"/>
              <a:t>4</a:t>
            </a:fld>
            <a:endParaRPr lang="sv-SE"/>
          </a:p>
        </p:txBody>
      </p:sp>
    </p:spTree>
    <p:extLst>
      <p:ext uri="{BB962C8B-B14F-4D97-AF65-F5344CB8AC3E}">
        <p14:creationId xmlns:p14="http://schemas.microsoft.com/office/powerpoint/2010/main" val="240592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A2A2A"/>
                </a:solidFill>
                <a:effectLst/>
                <a:latin typeface="Lato" panose="020F0502020204030203" pitchFamily="34" charset="0"/>
              </a:rPr>
              <a:t>Under dagen lönar det sig att äta 1–2 huvudmåltider och 3–4 mindre mellanmål. Att äta en regelbunden och mångsidig kost är också bra för tarmfunktionen, som ofta är nedsatt vid Parkinsons sjukdom.</a:t>
            </a:r>
            <a:endParaRPr lang="sv-SE" dirty="0"/>
          </a:p>
        </p:txBody>
      </p:sp>
      <p:sp>
        <p:nvSpPr>
          <p:cNvPr id="4" name="Platshållare för bildnummer 3"/>
          <p:cNvSpPr>
            <a:spLocks noGrp="1"/>
          </p:cNvSpPr>
          <p:nvPr>
            <p:ph type="sldNum" sz="quarter" idx="10"/>
          </p:nvPr>
        </p:nvSpPr>
        <p:spPr/>
        <p:txBody>
          <a:bodyPr/>
          <a:lstStyle/>
          <a:p>
            <a:fld id="{6B053F71-3445-4D4B-A78F-09FB699087BF}" type="slidenum">
              <a:rPr lang="sv-SE" smtClean="0"/>
              <a:t>5</a:t>
            </a:fld>
            <a:endParaRPr lang="sv-SE"/>
          </a:p>
        </p:txBody>
      </p:sp>
    </p:spTree>
    <p:extLst>
      <p:ext uri="{BB962C8B-B14F-4D97-AF65-F5344CB8AC3E}">
        <p14:creationId xmlns:p14="http://schemas.microsoft.com/office/powerpoint/2010/main" val="136602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Ingen specifik kostbehandling vid Parkinson. Nordiska Näringsrekommendationerna i grunden.</a:t>
            </a:r>
          </a:p>
        </p:txBody>
      </p:sp>
      <p:sp>
        <p:nvSpPr>
          <p:cNvPr id="4" name="Platshållare för bildnummer 3"/>
          <p:cNvSpPr>
            <a:spLocks noGrp="1"/>
          </p:cNvSpPr>
          <p:nvPr>
            <p:ph type="sldNum" sz="quarter" idx="10"/>
          </p:nvPr>
        </p:nvSpPr>
        <p:spPr/>
        <p:txBody>
          <a:bodyPr/>
          <a:lstStyle/>
          <a:p>
            <a:fld id="{6B053F71-3445-4D4B-A78F-09FB699087BF}" type="slidenum">
              <a:rPr lang="sv-SE" smtClean="0"/>
              <a:t>6</a:t>
            </a:fld>
            <a:endParaRPr lang="sv-SE"/>
          </a:p>
        </p:txBody>
      </p:sp>
    </p:spTree>
    <p:extLst>
      <p:ext uri="{BB962C8B-B14F-4D97-AF65-F5344CB8AC3E}">
        <p14:creationId xmlns:p14="http://schemas.microsoft.com/office/powerpoint/2010/main" val="91495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Individuella behov </a:t>
            </a:r>
          </a:p>
          <a:p>
            <a:r>
              <a:rPr lang="sv-SE" dirty="0"/>
              <a:t>Individuella korrigeringar</a:t>
            </a:r>
          </a:p>
        </p:txBody>
      </p:sp>
      <p:sp>
        <p:nvSpPr>
          <p:cNvPr id="4" name="Platshållare för bildnummer 3"/>
          <p:cNvSpPr>
            <a:spLocks noGrp="1"/>
          </p:cNvSpPr>
          <p:nvPr>
            <p:ph type="sldNum" sz="quarter" idx="10"/>
          </p:nvPr>
        </p:nvSpPr>
        <p:spPr/>
        <p:txBody>
          <a:bodyPr/>
          <a:lstStyle/>
          <a:p>
            <a:fld id="{6B053F71-3445-4D4B-A78F-09FB699087BF}" type="slidenum">
              <a:rPr lang="sv-SE" smtClean="0"/>
              <a:t>7</a:t>
            </a:fld>
            <a:endParaRPr lang="sv-SE"/>
          </a:p>
        </p:txBody>
      </p:sp>
    </p:spTree>
    <p:extLst>
      <p:ext uri="{BB962C8B-B14F-4D97-AF65-F5344CB8AC3E}">
        <p14:creationId xmlns:p14="http://schemas.microsoft.com/office/powerpoint/2010/main" val="104629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053F71-3445-4D4B-A78F-09FB699087BF}" type="slidenum">
              <a:rPr lang="sv-SE" smtClean="0"/>
              <a:t>8</a:t>
            </a:fld>
            <a:endParaRPr lang="sv-SE"/>
          </a:p>
        </p:txBody>
      </p:sp>
    </p:spTree>
    <p:extLst>
      <p:ext uri="{BB962C8B-B14F-4D97-AF65-F5344CB8AC3E}">
        <p14:creationId xmlns:p14="http://schemas.microsoft.com/office/powerpoint/2010/main" val="190924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053F71-3445-4D4B-A78F-09FB699087BF}" type="slidenum">
              <a:rPr lang="sv-SE" smtClean="0"/>
              <a:t>9</a:t>
            </a:fld>
            <a:endParaRPr lang="sv-SE"/>
          </a:p>
        </p:txBody>
      </p:sp>
    </p:spTree>
    <p:extLst>
      <p:ext uri="{BB962C8B-B14F-4D97-AF65-F5344CB8AC3E}">
        <p14:creationId xmlns:p14="http://schemas.microsoft.com/office/powerpoint/2010/main" val="137360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mall för rubrikformat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C1BA078F-B697-4E93-BDAA-9A7555CBE48F}" type="datetimeFigureOut">
              <a:rPr lang="sv-SE" smtClean="0"/>
              <a:t>2024-02-26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142959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1BA078F-B697-4E93-BDAA-9A7555CBE48F}" type="datetimeFigureOut">
              <a:rPr lang="sv-SE" smtClean="0"/>
              <a:t>2024-02-26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73331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1BA078F-B697-4E93-BDAA-9A7555CBE48F}" type="datetimeFigureOut">
              <a:rPr lang="sv-SE" smtClean="0"/>
              <a:t>2024-02-26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319780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Mari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690072" y="1846097"/>
            <a:ext cx="3240316"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4349203" y="1846097"/>
            <a:ext cx="3240316" cy="34560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0936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1BA078F-B697-4E93-BDAA-9A7555CBE48F}" type="datetimeFigureOut">
              <a:rPr lang="sv-SE" smtClean="0"/>
              <a:t>2024-02-26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204844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mall för rubrikformat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1BA078F-B697-4E93-BDAA-9A7555CBE48F}" type="datetimeFigureOut">
              <a:rPr lang="sv-SE" smtClean="0"/>
              <a:t>2024-02-26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194022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1BA078F-B697-4E93-BDAA-9A7555CBE48F}" type="datetimeFigureOut">
              <a:rPr lang="sv-SE" smtClean="0"/>
              <a:t>2024-02-26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151917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1BA078F-B697-4E93-BDAA-9A7555CBE48F}" type="datetimeFigureOut">
              <a:rPr lang="sv-SE" smtClean="0"/>
              <a:t>2024-02-26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174542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C1BA078F-B697-4E93-BDAA-9A7555CBE48F}" type="datetimeFigureOut">
              <a:rPr lang="sv-SE" smtClean="0"/>
              <a:t>2024-02-26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405584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1BA078F-B697-4E93-BDAA-9A7555CBE48F}" type="datetimeFigureOut">
              <a:rPr lang="sv-SE" smtClean="0"/>
              <a:t>2024-02-26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360021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mall för rubrikformat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1BA078F-B697-4E93-BDAA-9A7555CBE48F}" type="datetimeFigureOut">
              <a:rPr lang="sv-SE" smtClean="0"/>
              <a:t>2024-02-26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359045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1BA078F-B697-4E93-BDAA-9A7555CBE48F}" type="datetimeFigureOut">
              <a:rPr lang="sv-SE" smtClean="0"/>
              <a:t>2024-02-26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CDD1AAD-D78F-4505-90DA-EA7442CAB531}" type="slidenum">
              <a:rPr lang="sv-SE" smtClean="0"/>
              <a:t>‹#›</a:t>
            </a:fld>
            <a:endParaRPr lang="sv-SE"/>
          </a:p>
        </p:txBody>
      </p:sp>
    </p:spTree>
    <p:extLst>
      <p:ext uri="{BB962C8B-B14F-4D97-AF65-F5344CB8AC3E}">
        <p14:creationId xmlns:p14="http://schemas.microsoft.com/office/powerpoint/2010/main" val="399200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A078F-B697-4E93-BDAA-9A7555CBE48F}" type="datetimeFigureOut">
              <a:rPr lang="sv-SE" smtClean="0"/>
              <a:t>2024-02-26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1AAD-D78F-4505-90DA-EA7442CAB531}" type="slidenum">
              <a:rPr lang="sv-SE" smtClean="0"/>
              <a:t>‹#›</a:t>
            </a:fld>
            <a:endParaRPr lang="sv-SE"/>
          </a:p>
        </p:txBody>
      </p:sp>
    </p:spTree>
    <p:extLst>
      <p:ext uri="{BB962C8B-B14F-4D97-AF65-F5344CB8AC3E}">
        <p14:creationId xmlns:p14="http://schemas.microsoft.com/office/powerpoint/2010/main" val="385283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26973" y="548680"/>
            <a:ext cx="7772400" cy="1470025"/>
          </a:xfrm>
        </p:spPr>
        <p:txBody>
          <a:bodyPr/>
          <a:lstStyle/>
          <a:p>
            <a:pPr algn="l"/>
            <a:r>
              <a:rPr lang="sv-SE" dirty="0"/>
              <a:t>Bra mat vid Parkinsons sjukdom</a:t>
            </a:r>
            <a:endParaRPr lang="sv-SE" dirty="0">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id="{9E85F825-03BE-65A2-350E-6FAF4E6752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63" t="22581" r="27163"/>
          <a:stretch/>
        </p:blipFill>
        <p:spPr>
          <a:xfrm>
            <a:off x="1295636" y="2276872"/>
            <a:ext cx="3816424" cy="3197703"/>
          </a:xfrm>
          <a:prstGeom prst="rect">
            <a:avLst/>
          </a:prstGeom>
          <a:ln>
            <a:noFill/>
          </a:ln>
          <a:effectLst>
            <a:softEdge rad="112500"/>
          </a:effectLst>
        </p:spPr>
      </p:pic>
      <p:sp>
        <p:nvSpPr>
          <p:cNvPr id="6" name="textruta 5">
            <a:extLst>
              <a:ext uri="{FF2B5EF4-FFF2-40B4-BE49-F238E27FC236}">
                <a16:creationId xmlns:a16="http://schemas.microsoft.com/office/drawing/2014/main" id="{DE3360FE-062E-A63F-1B9C-40C97D794201}"/>
              </a:ext>
            </a:extLst>
          </p:cNvPr>
          <p:cNvSpPr txBox="1"/>
          <p:nvPr/>
        </p:nvSpPr>
        <p:spPr>
          <a:xfrm>
            <a:off x="5364088" y="3429000"/>
            <a:ext cx="2232248" cy="646331"/>
          </a:xfrm>
          <a:prstGeom prst="rect">
            <a:avLst/>
          </a:prstGeom>
          <a:noFill/>
        </p:spPr>
        <p:txBody>
          <a:bodyPr wrap="square" rtlCol="0">
            <a:spAutoFit/>
          </a:bodyPr>
          <a:lstStyle/>
          <a:p>
            <a:r>
              <a:rPr lang="sv-SE" b="1" dirty="0"/>
              <a:t>Jessica Häggqvist</a:t>
            </a:r>
          </a:p>
          <a:p>
            <a:r>
              <a:rPr lang="sv-SE" dirty="0"/>
              <a:t>Legitimerad Dietist</a:t>
            </a:r>
          </a:p>
        </p:txBody>
      </p:sp>
    </p:spTree>
    <p:extLst>
      <p:ext uri="{BB962C8B-B14F-4D97-AF65-F5344CB8AC3E}">
        <p14:creationId xmlns:p14="http://schemas.microsoft.com/office/powerpoint/2010/main" val="3501868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Ät mer grönsaker</a:t>
            </a:r>
          </a:p>
        </p:txBody>
      </p:sp>
      <p:sp>
        <p:nvSpPr>
          <p:cNvPr id="3" name="Platshållare för innehåll 2"/>
          <p:cNvSpPr>
            <a:spLocks noGrp="1"/>
          </p:cNvSpPr>
          <p:nvPr>
            <p:ph idx="1"/>
          </p:nvPr>
        </p:nvSpPr>
        <p:spPr>
          <a:xfrm>
            <a:off x="683568" y="1556792"/>
            <a:ext cx="5178072" cy="3456058"/>
          </a:xfrm>
        </p:spPr>
        <p:txBody>
          <a:bodyPr>
            <a:noAutofit/>
          </a:bodyPr>
          <a:lstStyle/>
          <a:p>
            <a:r>
              <a:rPr lang="sv-SE" sz="2400" dirty="0"/>
              <a:t>Frysen! </a:t>
            </a:r>
          </a:p>
          <a:p>
            <a:r>
              <a:rPr lang="sv-SE" sz="2400" dirty="0"/>
              <a:t>Krydda!</a:t>
            </a:r>
          </a:p>
          <a:p>
            <a:r>
              <a:rPr lang="sv-SE" sz="2400" dirty="0"/>
              <a:t>Grönsaksspett</a:t>
            </a:r>
          </a:p>
          <a:p>
            <a:r>
              <a:rPr lang="sv-SE" sz="2400" dirty="0"/>
              <a:t>Tillaga på annorlunda sätt</a:t>
            </a:r>
          </a:p>
          <a:p>
            <a:pPr lvl="1"/>
            <a:r>
              <a:rPr lang="sv-SE" sz="2400" dirty="0"/>
              <a:t>Woka</a:t>
            </a:r>
          </a:p>
          <a:p>
            <a:pPr lvl="1"/>
            <a:r>
              <a:rPr lang="sv-SE" sz="2400" dirty="0"/>
              <a:t>Gör en röra</a:t>
            </a:r>
          </a:p>
          <a:p>
            <a:pPr lvl="1"/>
            <a:r>
              <a:rPr lang="sv-SE" sz="2400" dirty="0"/>
              <a:t>Ät en sallad till förrätt</a:t>
            </a:r>
          </a:p>
          <a:p>
            <a:pPr lvl="1"/>
            <a:r>
              <a:rPr lang="sv-SE" sz="2400" dirty="0"/>
              <a:t>Ät grönsaker även på smörgås</a:t>
            </a:r>
          </a:p>
        </p:txBody>
      </p:sp>
    </p:spTree>
    <p:extLst>
      <p:ext uri="{BB962C8B-B14F-4D97-AF65-F5344CB8AC3E}">
        <p14:creationId xmlns:p14="http://schemas.microsoft.com/office/powerpoint/2010/main" val="29794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Ät mer fisk</a:t>
            </a:r>
          </a:p>
        </p:txBody>
      </p:sp>
      <p:sp>
        <p:nvSpPr>
          <p:cNvPr id="3" name="Platshållare för innehåll 2"/>
          <p:cNvSpPr>
            <a:spLocks noGrp="1"/>
          </p:cNvSpPr>
          <p:nvPr>
            <p:ph idx="1"/>
          </p:nvPr>
        </p:nvSpPr>
        <p:spPr>
          <a:xfrm>
            <a:off x="690072" y="1846097"/>
            <a:ext cx="6330200" cy="2446999"/>
          </a:xfrm>
        </p:spPr>
        <p:txBody>
          <a:bodyPr>
            <a:normAutofit fontScale="77500" lnSpcReduction="20000"/>
          </a:bodyPr>
          <a:lstStyle/>
          <a:p>
            <a:r>
              <a:rPr lang="sv-SE" dirty="0"/>
              <a:t>Gratäng</a:t>
            </a:r>
          </a:p>
          <a:p>
            <a:r>
              <a:rPr lang="sv-SE" dirty="0"/>
              <a:t>I ugn</a:t>
            </a:r>
          </a:p>
          <a:p>
            <a:r>
              <a:rPr lang="sv-SE" dirty="0"/>
              <a:t>Stekt eller friterad</a:t>
            </a:r>
          </a:p>
          <a:p>
            <a:r>
              <a:rPr lang="sv-SE" dirty="0"/>
              <a:t>Fisksoppa </a:t>
            </a:r>
          </a:p>
          <a:p>
            <a:r>
              <a:rPr lang="sv-SE" dirty="0"/>
              <a:t>Sill på macka, i </a:t>
            </a:r>
            <a:r>
              <a:rPr lang="sv-SE" dirty="0" err="1"/>
              <a:t>grubbröra</a:t>
            </a:r>
            <a:r>
              <a:rPr lang="sv-SE" dirty="0"/>
              <a:t> </a:t>
            </a:r>
            <a:r>
              <a:rPr lang="sv-SE" dirty="0" err="1"/>
              <a:t>etc</a:t>
            </a:r>
            <a:endParaRPr lang="sv-SE" dirty="0"/>
          </a:p>
          <a:p>
            <a:r>
              <a:rPr lang="sv-SE" dirty="0"/>
              <a:t>Makrill i tomatsås</a:t>
            </a:r>
          </a:p>
          <a:p>
            <a:pPr marL="0" indent="0">
              <a:buNone/>
            </a:pPr>
            <a:endParaRPr lang="sv-SE" dirty="0"/>
          </a:p>
        </p:txBody>
      </p:sp>
    </p:spTree>
    <p:extLst>
      <p:ext uri="{BB962C8B-B14F-4D97-AF65-F5344CB8AC3E}">
        <p14:creationId xmlns:p14="http://schemas.microsoft.com/office/powerpoint/2010/main" val="324339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Ät nötter och frön</a:t>
            </a:r>
          </a:p>
        </p:txBody>
      </p:sp>
      <p:sp>
        <p:nvSpPr>
          <p:cNvPr id="3" name="Platshållare för innehåll 2"/>
          <p:cNvSpPr>
            <a:spLocks noGrp="1"/>
          </p:cNvSpPr>
          <p:nvPr>
            <p:ph idx="1"/>
          </p:nvPr>
        </p:nvSpPr>
        <p:spPr>
          <a:xfrm>
            <a:off x="524749" y="1700808"/>
            <a:ext cx="8130400" cy="1979380"/>
          </a:xfrm>
        </p:spPr>
        <p:txBody>
          <a:bodyPr>
            <a:normAutofit fontScale="92500" lnSpcReduction="20000"/>
          </a:bodyPr>
          <a:lstStyle/>
          <a:p>
            <a:r>
              <a:rPr lang="sv-SE" dirty="0"/>
              <a:t>Rostade fröer och nötter som müsli</a:t>
            </a:r>
          </a:p>
          <a:p>
            <a:r>
              <a:rPr lang="sv-SE" dirty="0" err="1"/>
              <a:t>Nötsmör</a:t>
            </a:r>
            <a:r>
              <a:rPr lang="sv-SE" dirty="0"/>
              <a:t> som pålägg</a:t>
            </a:r>
          </a:p>
          <a:p>
            <a:r>
              <a:rPr lang="sv-SE" dirty="0"/>
              <a:t>Som snacks</a:t>
            </a:r>
          </a:p>
          <a:p>
            <a:r>
              <a:rPr lang="sv-SE" dirty="0"/>
              <a:t>I </a:t>
            </a:r>
            <a:r>
              <a:rPr lang="sv-SE" dirty="0" err="1"/>
              <a:t>smoothie</a:t>
            </a:r>
            <a:r>
              <a:rPr lang="sv-SE" dirty="0"/>
              <a:t> </a:t>
            </a:r>
          </a:p>
          <a:p>
            <a:pPr marL="0" indent="0">
              <a:buNone/>
            </a:pPr>
            <a:endParaRPr lang="sv-SE" dirty="0"/>
          </a:p>
        </p:txBody>
      </p:sp>
    </p:spTree>
    <p:extLst>
      <p:ext uri="{BB962C8B-B14F-4D97-AF65-F5344CB8AC3E}">
        <p14:creationId xmlns:p14="http://schemas.microsoft.com/office/powerpoint/2010/main" val="163010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Ät bra fett</a:t>
            </a:r>
          </a:p>
        </p:txBody>
      </p:sp>
      <p:sp>
        <p:nvSpPr>
          <p:cNvPr id="3" name="Platshållare för innehåll 2"/>
          <p:cNvSpPr>
            <a:spLocks noGrp="1"/>
          </p:cNvSpPr>
          <p:nvPr>
            <p:ph idx="1"/>
          </p:nvPr>
        </p:nvSpPr>
        <p:spPr>
          <a:xfrm>
            <a:off x="435696" y="1988840"/>
            <a:ext cx="7848872" cy="2016224"/>
          </a:xfrm>
        </p:spPr>
        <p:txBody>
          <a:bodyPr>
            <a:normAutofit fontScale="92500" lnSpcReduction="10000"/>
          </a:bodyPr>
          <a:lstStyle/>
          <a:p>
            <a:r>
              <a:rPr lang="sv-SE" dirty="0"/>
              <a:t>Välj olja eller flytande margarin i matlagning</a:t>
            </a:r>
          </a:p>
          <a:p>
            <a:r>
              <a:rPr lang="sv-SE" dirty="0"/>
              <a:t>Välj ett smörgåsfett med hög andel omättade fettsyror</a:t>
            </a:r>
          </a:p>
          <a:p>
            <a:r>
              <a:rPr lang="sv-SE" dirty="0"/>
              <a:t>Oljebaserad salladsdressing</a:t>
            </a:r>
          </a:p>
          <a:p>
            <a:pPr marL="0" indent="0">
              <a:buNone/>
            </a:pPr>
            <a:endParaRPr lang="sv-SE" dirty="0"/>
          </a:p>
        </p:txBody>
      </p:sp>
    </p:spTree>
    <p:extLst>
      <p:ext uri="{BB962C8B-B14F-4D97-AF65-F5344CB8AC3E}">
        <p14:creationId xmlns:p14="http://schemas.microsoft.com/office/powerpoint/2010/main" val="427360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Behöver jag vitamineraltillskott?</a:t>
            </a:r>
          </a:p>
        </p:txBody>
      </p:sp>
      <p:pic>
        <p:nvPicPr>
          <p:cNvPr id="7" name="Bildobjekt 6" descr="En bild som visar konst, cirkel, tavla, inomhus&#10;&#10;Automatiskt genererad beskrivning">
            <a:extLst>
              <a:ext uri="{FF2B5EF4-FFF2-40B4-BE49-F238E27FC236}">
                <a16:creationId xmlns:a16="http://schemas.microsoft.com/office/drawing/2014/main" id="{0776BEF3-B2B1-6638-C987-F33EA97FD978}"/>
              </a:ext>
            </a:extLst>
          </p:cNvPr>
          <p:cNvPicPr>
            <a:picLocks noChangeAspect="1"/>
          </p:cNvPicPr>
          <p:nvPr/>
        </p:nvPicPr>
        <p:blipFill rotWithShape="1">
          <a:blip r:embed="rId3">
            <a:extLst>
              <a:ext uri="{28A0092B-C50C-407E-A947-70E740481C1C}">
                <a14:useLocalDpi xmlns:a14="http://schemas.microsoft.com/office/drawing/2010/main" val="0"/>
              </a:ext>
            </a:extLst>
          </a:blip>
          <a:srcRect l="16401" r="16401"/>
          <a:stretch/>
        </p:blipFill>
        <p:spPr>
          <a:xfrm>
            <a:off x="1907704" y="1389388"/>
            <a:ext cx="5040560" cy="5000625"/>
          </a:xfrm>
          <a:prstGeom prst="rect">
            <a:avLst/>
          </a:prstGeom>
          <a:ln>
            <a:noFill/>
          </a:ln>
          <a:effectLst>
            <a:softEdge rad="112500"/>
          </a:effectLst>
        </p:spPr>
      </p:pic>
    </p:spTree>
    <p:extLst>
      <p:ext uri="{BB962C8B-B14F-4D97-AF65-F5344CB8AC3E}">
        <p14:creationId xmlns:p14="http://schemas.microsoft.com/office/powerpoint/2010/main" val="283717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Energi i balans?  </a:t>
            </a:r>
          </a:p>
        </p:txBody>
      </p:sp>
      <p:sp>
        <p:nvSpPr>
          <p:cNvPr id="3" name="Platshållare för innehåll 2"/>
          <p:cNvSpPr>
            <a:spLocks noGrp="1"/>
          </p:cNvSpPr>
          <p:nvPr>
            <p:ph idx="1"/>
          </p:nvPr>
        </p:nvSpPr>
        <p:spPr>
          <a:xfrm>
            <a:off x="690072" y="2241708"/>
            <a:ext cx="4158907" cy="2592296"/>
          </a:xfrm>
        </p:spPr>
        <p:txBody>
          <a:bodyPr>
            <a:normAutofit fontScale="62500" lnSpcReduction="20000"/>
          </a:bodyPr>
          <a:lstStyle/>
          <a:p>
            <a:r>
              <a:rPr lang="sv-SE" dirty="0"/>
              <a:t>Vanligt att gå ner i vikt ofrivilligt</a:t>
            </a:r>
          </a:p>
          <a:p>
            <a:r>
              <a:rPr lang="sv-SE" dirty="0"/>
              <a:t>Viktigt att inte förlora muskelmassa i onödan! </a:t>
            </a:r>
          </a:p>
          <a:p>
            <a:pPr marL="0" indent="0">
              <a:buNone/>
            </a:pPr>
            <a:endParaRPr lang="sv-SE" dirty="0"/>
          </a:p>
          <a:p>
            <a:pPr marL="0" indent="0">
              <a:buNone/>
            </a:pPr>
            <a:r>
              <a:rPr lang="sv-SE" b="1" dirty="0"/>
              <a:t>Ökat behov vid Parkinsons sjukdom</a:t>
            </a:r>
          </a:p>
          <a:p>
            <a:r>
              <a:rPr lang="sv-SE" dirty="0"/>
              <a:t>Stelhet</a:t>
            </a:r>
          </a:p>
          <a:p>
            <a:r>
              <a:rPr lang="sv-SE" dirty="0" err="1"/>
              <a:t>Tremor</a:t>
            </a:r>
            <a:r>
              <a:rPr lang="sv-SE" dirty="0"/>
              <a:t> – skakningar</a:t>
            </a:r>
          </a:p>
          <a:p>
            <a:r>
              <a:rPr lang="sv-SE" dirty="0"/>
              <a:t>Överrörlighet</a:t>
            </a:r>
          </a:p>
          <a:p>
            <a:pPr marL="0" indent="0">
              <a:buNone/>
            </a:pPr>
            <a:endParaRPr lang="sv-SE" dirty="0"/>
          </a:p>
        </p:txBody>
      </p:sp>
      <p:pic>
        <p:nvPicPr>
          <p:cNvPr id="4" name="Bildobjekt 3"/>
          <p:cNvPicPr>
            <a:picLocks noChangeAspect="1"/>
          </p:cNvPicPr>
          <p:nvPr/>
        </p:nvPicPr>
        <p:blipFill>
          <a:blip r:embed="rId3"/>
          <a:stretch>
            <a:fillRect/>
          </a:stretch>
        </p:blipFill>
        <p:spPr>
          <a:xfrm>
            <a:off x="5170520" y="2226762"/>
            <a:ext cx="2993809" cy="2404477"/>
          </a:xfrm>
          <a:prstGeom prst="rect">
            <a:avLst/>
          </a:prstGeom>
        </p:spPr>
      </p:pic>
    </p:spTree>
    <p:extLst>
      <p:ext uri="{BB962C8B-B14F-4D97-AF65-F5344CB8AC3E}">
        <p14:creationId xmlns:p14="http://schemas.microsoft.com/office/powerpoint/2010/main" val="80424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kan jag göra?</a:t>
            </a:r>
          </a:p>
        </p:txBody>
      </p:sp>
      <p:sp>
        <p:nvSpPr>
          <p:cNvPr id="3" name="Platshållare för innehåll 2"/>
          <p:cNvSpPr>
            <a:spLocks noGrp="1"/>
          </p:cNvSpPr>
          <p:nvPr>
            <p:ph idx="1"/>
          </p:nvPr>
        </p:nvSpPr>
        <p:spPr>
          <a:xfrm>
            <a:off x="690072" y="1846097"/>
            <a:ext cx="5970160" cy="2374991"/>
          </a:xfrm>
        </p:spPr>
        <p:txBody>
          <a:bodyPr>
            <a:normAutofit fontScale="85000" lnSpcReduction="10000"/>
          </a:bodyPr>
          <a:lstStyle/>
          <a:p>
            <a:r>
              <a:rPr lang="sv-SE" dirty="0"/>
              <a:t>Äta oftare</a:t>
            </a:r>
          </a:p>
          <a:p>
            <a:r>
              <a:rPr lang="sv-SE" dirty="0"/>
              <a:t>Äta mer energität mat, berika</a:t>
            </a:r>
          </a:p>
          <a:p>
            <a:r>
              <a:rPr lang="sv-SE" dirty="0"/>
              <a:t>Dricka dryck med energi</a:t>
            </a:r>
          </a:p>
          <a:p>
            <a:r>
              <a:rPr lang="sv-SE" dirty="0"/>
              <a:t>Konsistensanpassa vid behov</a:t>
            </a:r>
          </a:p>
          <a:p>
            <a:r>
              <a:rPr lang="sv-SE" dirty="0"/>
              <a:t>Specialprodukter som näringsdrycker</a:t>
            </a:r>
          </a:p>
          <a:p>
            <a:endParaRPr lang="sv-SE" dirty="0"/>
          </a:p>
        </p:txBody>
      </p:sp>
    </p:spTree>
    <p:extLst>
      <p:ext uri="{BB962C8B-B14F-4D97-AF65-F5344CB8AC3E}">
        <p14:creationId xmlns:p14="http://schemas.microsoft.com/office/powerpoint/2010/main" val="2748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Magtarmproblem</a:t>
            </a:r>
          </a:p>
        </p:txBody>
      </p:sp>
      <p:sp>
        <p:nvSpPr>
          <p:cNvPr id="5" name="Platshållare för innehåll 4"/>
          <p:cNvSpPr>
            <a:spLocks noGrp="1"/>
          </p:cNvSpPr>
          <p:nvPr>
            <p:ph idx="1"/>
          </p:nvPr>
        </p:nvSpPr>
        <p:spPr/>
        <p:txBody>
          <a:bodyPr>
            <a:normAutofit fontScale="92500" lnSpcReduction="20000"/>
          </a:bodyPr>
          <a:lstStyle/>
          <a:p>
            <a:pPr>
              <a:defRPr/>
            </a:pPr>
            <a:r>
              <a:rPr lang="sv-SE" dirty="0"/>
              <a:t>Parkinsons sjukdom påverkar </a:t>
            </a:r>
            <a:r>
              <a:rPr lang="sv-SE" b="1" i="1" dirty="0"/>
              <a:t>rörelserna</a:t>
            </a:r>
            <a:r>
              <a:rPr lang="sv-SE" dirty="0"/>
              <a:t> i magtarmkanalen</a:t>
            </a:r>
          </a:p>
          <a:p>
            <a:pPr>
              <a:defRPr/>
            </a:pPr>
            <a:r>
              <a:rPr lang="sv-SE" dirty="0"/>
              <a:t>Detta kan orsaka förstoppning då tarmarna rör sig långsammare (drabbar 80-90%)</a:t>
            </a:r>
          </a:p>
          <a:p>
            <a:pPr>
              <a:defRPr/>
            </a:pPr>
            <a:r>
              <a:rPr lang="sv-SE" dirty="0"/>
              <a:t>Många kan uppleva känslan av överfylld magsäck</a:t>
            </a:r>
          </a:p>
          <a:p>
            <a:pPr>
              <a:defRPr/>
            </a:pPr>
            <a:r>
              <a:rPr lang="sv-SE" b="1" i="1" dirty="0"/>
              <a:t>Medicinen</a:t>
            </a:r>
            <a:r>
              <a:rPr lang="sv-SE" dirty="0"/>
              <a:t> tas upp i tarmen vilket gör det extra viktigt att sköta magen regelbundet, medicinen kan också ge förstoppning</a:t>
            </a:r>
          </a:p>
          <a:p>
            <a:pPr>
              <a:defRPr/>
            </a:pPr>
            <a:r>
              <a:rPr lang="sv-SE" dirty="0"/>
              <a:t>Förstoppning kan leda till illamående och nedsatt aptit och därmed </a:t>
            </a:r>
            <a:r>
              <a:rPr lang="sv-SE" b="1" i="1" dirty="0"/>
              <a:t>viktnedgång</a:t>
            </a:r>
          </a:p>
          <a:p>
            <a:endParaRPr lang="sv-SE" dirty="0"/>
          </a:p>
        </p:txBody>
      </p:sp>
    </p:spTree>
    <p:extLst>
      <p:ext uri="{BB962C8B-B14F-4D97-AF65-F5344CB8AC3E}">
        <p14:creationId xmlns:p14="http://schemas.microsoft.com/office/powerpoint/2010/main" val="147561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0" end="0"/>
                                            </p:txEl>
                                          </p:spTgt>
                                        </p:tgtEl>
                                        <p:attrNameLst>
                                          <p:attrName>style.opacity</p:attrName>
                                        </p:attrNameLst>
                                      </p:cBhvr>
                                      <p:to>
                                        <p:strVal val="0.5"/>
                                      </p:to>
                                    </p:set>
                                    <p:animEffect filter="image" prLst="opacity: 0.5">
                                      <p:cBhvr rctx="IE">
                                        <p:cTn id="7" dur="indefinite"/>
                                        <p:tgtEl>
                                          <p:spTgt spid="5">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5">
                                            <p:txEl>
                                              <p:pRg st="1" end="1"/>
                                            </p:txEl>
                                          </p:spTgt>
                                        </p:tgtEl>
                                        <p:attrNameLst>
                                          <p:attrName>style.opacity</p:attrName>
                                        </p:attrNameLst>
                                      </p:cBhvr>
                                      <p:to>
                                        <p:strVal val="0.5"/>
                                      </p:to>
                                    </p:set>
                                    <p:animEffect filter="image" prLst="opacity: 0.5">
                                      <p:cBhvr rctx="IE">
                                        <p:cTn id="14" dur="indefinite"/>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5">
                                            <p:txEl>
                                              <p:pRg st="2" end="2"/>
                                            </p:txEl>
                                          </p:spTgt>
                                        </p:tgtEl>
                                        <p:attrNameLst>
                                          <p:attrName>style.opacity</p:attrName>
                                        </p:attrNameLst>
                                      </p:cBhvr>
                                      <p:to>
                                        <p:strVal val="0.5"/>
                                      </p:to>
                                    </p:set>
                                    <p:animEffect filter="image" prLst="opacity: 0.5">
                                      <p:cBhvr rctx="IE">
                                        <p:cTn id="25" dur="indefinite"/>
                                        <p:tgtEl>
                                          <p:spTgt spid="5">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5">
                                            <p:txEl>
                                              <p:pRg st="3" end="3"/>
                                            </p:txEl>
                                          </p:spTgt>
                                        </p:tgtEl>
                                        <p:attrNameLst>
                                          <p:attrName>style.opacity</p:attrName>
                                        </p:attrNameLst>
                                      </p:cBhvr>
                                      <p:to>
                                        <p:strVal val="0.5"/>
                                      </p:to>
                                    </p:set>
                                    <p:animEffect filter="image" prLst="opacity: 0.5">
                                      <p:cBhvr rctx="IE">
                                        <p:cTn id="32" dur="indefinite"/>
                                        <p:tgtEl>
                                          <p:spTgt spid="5">
                                            <p:txEl>
                                              <p:pRg st="3" end="3"/>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Bra mat vid förstoppning</a:t>
            </a:r>
          </a:p>
        </p:txBody>
      </p:sp>
      <p:sp>
        <p:nvSpPr>
          <p:cNvPr id="5" name="Platshållare för innehåll 4"/>
          <p:cNvSpPr>
            <a:spLocks noGrp="1"/>
          </p:cNvSpPr>
          <p:nvPr>
            <p:ph idx="1"/>
          </p:nvPr>
        </p:nvSpPr>
        <p:spPr/>
        <p:txBody>
          <a:bodyPr/>
          <a:lstStyle/>
          <a:p>
            <a:r>
              <a:rPr lang="sv-SE" dirty="0"/>
              <a:t>Drick minst 1,5 liter vätska per dag</a:t>
            </a:r>
          </a:p>
          <a:p>
            <a:r>
              <a:rPr lang="sv-SE" dirty="0"/>
              <a:t>Regelbunden aktivitet</a:t>
            </a:r>
          </a:p>
          <a:p>
            <a:r>
              <a:rPr lang="sv-SE" dirty="0"/>
              <a:t>Katrineplommondryck/katrinplommonpuré</a:t>
            </a:r>
          </a:p>
          <a:p>
            <a:r>
              <a:rPr lang="sv-SE" dirty="0"/>
              <a:t>Fiberrik kost: </a:t>
            </a:r>
            <a:r>
              <a:rPr lang="sv-SE" altLang="sv-SE" dirty="0"/>
              <a:t>vete, havre, korn, grovt bröd, frukt (särskilt plommon och fikon) och bär, torkad frukt och grönsaker</a:t>
            </a:r>
            <a:endParaRPr lang="sv-SE" dirty="0"/>
          </a:p>
          <a:p>
            <a:r>
              <a:rPr lang="sv-SE" dirty="0"/>
              <a:t>Läkemedel</a:t>
            </a:r>
          </a:p>
          <a:p>
            <a:endParaRPr lang="sv-SE" dirty="0"/>
          </a:p>
        </p:txBody>
      </p:sp>
    </p:spTree>
    <p:extLst>
      <p:ext uri="{BB962C8B-B14F-4D97-AF65-F5344CB8AC3E}">
        <p14:creationId xmlns:p14="http://schemas.microsoft.com/office/powerpoint/2010/main" val="9074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Tajma mat och medicin</a:t>
            </a:r>
          </a:p>
        </p:txBody>
      </p:sp>
      <p:sp>
        <p:nvSpPr>
          <p:cNvPr id="3" name="Platshållare för innehåll 2"/>
          <p:cNvSpPr>
            <a:spLocks noGrp="1"/>
          </p:cNvSpPr>
          <p:nvPr>
            <p:ph idx="1"/>
          </p:nvPr>
        </p:nvSpPr>
        <p:spPr/>
        <p:txBody>
          <a:bodyPr>
            <a:normAutofit/>
          </a:bodyPr>
          <a:lstStyle/>
          <a:p>
            <a:r>
              <a:rPr lang="sv-SE" dirty="0" err="1"/>
              <a:t>Levadopa</a:t>
            </a:r>
            <a:r>
              <a:rPr lang="sv-SE" dirty="0"/>
              <a:t> (</a:t>
            </a:r>
            <a:r>
              <a:rPr lang="sv-SE" dirty="0" err="1"/>
              <a:t>Madopark</a:t>
            </a:r>
            <a:r>
              <a:rPr lang="sv-SE" dirty="0"/>
              <a:t>) är ett proteinbaserat läkemedel</a:t>
            </a:r>
          </a:p>
          <a:p>
            <a:r>
              <a:rPr lang="sv-SE" dirty="0"/>
              <a:t>Undvik att ta </a:t>
            </a:r>
            <a:r>
              <a:rPr lang="sv-SE" dirty="0" err="1"/>
              <a:t>levadopa</a:t>
            </a:r>
            <a:r>
              <a:rPr lang="sv-SE" dirty="0"/>
              <a:t> med fil, grädde, mjölk eller glass</a:t>
            </a:r>
          </a:p>
          <a:p>
            <a:pPr marL="0" indent="0">
              <a:buNone/>
            </a:pPr>
            <a:endParaRPr lang="sv-SE" dirty="0"/>
          </a:p>
          <a:p>
            <a:r>
              <a:rPr lang="sv-SE" b="1" dirty="0"/>
              <a:t>Ta </a:t>
            </a:r>
            <a:r>
              <a:rPr lang="sv-SE" b="1" dirty="0" err="1"/>
              <a:t>Levadopa</a:t>
            </a:r>
            <a:r>
              <a:rPr lang="sv-SE" b="1" dirty="0"/>
              <a:t> 30 minuter före måltid eller 1-2 timmar efter måltid för att undvika konkurrens. </a:t>
            </a:r>
            <a:endParaRPr lang="sv-SE" altLang="sv-SE" b="1" dirty="0"/>
          </a:p>
          <a:p>
            <a:endParaRPr lang="sv-SE" dirty="0"/>
          </a:p>
        </p:txBody>
      </p:sp>
    </p:spTree>
    <p:extLst>
      <p:ext uri="{BB962C8B-B14F-4D97-AF65-F5344CB8AC3E}">
        <p14:creationId xmlns:p14="http://schemas.microsoft.com/office/powerpoint/2010/main" val="15797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395709-40F7-0DF3-33B7-99962C49E71B}"/>
              </a:ext>
            </a:extLst>
          </p:cNvPr>
          <p:cNvSpPr>
            <a:spLocks noGrp="1"/>
          </p:cNvSpPr>
          <p:nvPr>
            <p:ph type="title"/>
          </p:nvPr>
        </p:nvSpPr>
        <p:spPr/>
        <p:txBody>
          <a:bodyPr/>
          <a:lstStyle/>
          <a:p>
            <a:r>
              <a:rPr lang="sv-SE" dirty="0"/>
              <a:t>Dagens agenda</a:t>
            </a:r>
          </a:p>
        </p:txBody>
      </p:sp>
      <p:sp>
        <p:nvSpPr>
          <p:cNvPr id="3" name="Platshållare för innehåll 2">
            <a:extLst>
              <a:ext uri="{FF2B5EF4-FFF2-40B4-BE49-F238E27FC236}">
                <a16:creationId xmlns:a16="http://schemas.microsoft.com/office/drawing/2014/main" id="{7DF98C73-0CB7-A44C-11A8-58BD968C6926}"/>
              </a:ext>
            </a:extLst>
          </p:cNvPr>
          <p:cNvSpPr>
            <a:spLocks noGrp="1"/>
          </p:cNvSpPr>
          <p:nvPr>
            <p:ph idx="1"/>
          </p:nvPr>
        </p:nvSpPr>
        <p:spPr>
          <a:xfrm>
            <a:off x="447356" y="2332446"/>
            <a:ext cx="6419056" cy="2193107"/>
          </a:xfrm>
        </p:spPr>
        <p:txBody>
          <a:bodyPr/>
          <a:lstStyle/>
          <a:p>
            <a:r>
              <a:rPr lang="sv-SE" dirty="0"/>
              <a:t>Bra mat vid Parkinson sjukdom</a:t>
            </a:r>
          </a:p>
          <a:p>
            <a:r>
              <a:rPr lang="sv-SE" dirty="0"/>
              <a:t>Undvik undervikt, undernäring</a:t>
            </a:r>
          </a:p>
          <a:p>
            <a:r>
              <a:rPr lang="sv-SE" dirty="0"/>
              <a:t>Medicinen, magen och maten</a:t>
            </a:r>
          </a:p>
        </p:txBody>
      </p:sp>
    </p:spTree>
    <p:extLst>
      <p:ext uri="{BB962C8B-B14F-4D97-AF65-F5344CB8AC3E}">
        <p14:creationId xmlns:p14="http://schemas.microsoft.com/office/powerpoint/2010/main" val="704408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 blomma, brev&#10;&#10;Automatiskt genererad beskrivning">
            <a:extLst>
              <a:ext uri="{FF2B5EF4-FFF2-40B4-BE49-F238E27FC236}">
                <a16:creationId xmlns:a16="http://schemas.microsoft.com/office/drawing/2014/main" id="{EF53E2B5-146C-136B-FEE6-EC92829C69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347" y="337605"/>
            <a:ext cx="4337306" cy="6182790"/>
          </a:xfrm>
        </p:spPr>
      </p:pic>
    </p:spTree>
    <p:extLst>
      <p:ext uri="{BB962C8B-B14F-4D97-AF65-F5344CB8AC3E}">
        <p14:creationId xmlns:p14="http://schemas.microsoft.com/office/powerpoint/2010/main" val="100774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Tack för  mig! </a:t>
            </a:r>
          </a:p>
        </p:txBody>
      </p:sp>
      <p:sp>
        <p:nvSpPr>
          <p:cNvPr id="3" name="Platshållare för innehåll 2"/>
          <p:cNvSpPr>
            <a:spLocks noGrp="1"/>
          </p:cNvSpPr>
          <p:nvPr>
            <p:ph idx="1"/>
          </p:nvPr>
        </p:nvSpPr>
        <p:spPr>
          <a:xfrm>
            <a:off x="690072" y="1846097"/>
            <a:ext cx="6546224" cy="1222863"/>
          </a:xfrm>
        </p:spPr>
        <p:txBody>
          <a:bodyPr/>
          <a:lstStyle/>
          <a:p>
            <a:pPr marL="0" indent="0">
              <a:buNone/>
            </a:pPr>
            <a:r>
              <a:rPr lang="sv-SE" dirty="0"/>
              <a:t>Vid frågor kan ni mejla mig:</a:t>
            </a:r>
          </a:p>
          <a:p>
            <a:pPr marL="0" indent="0">
              <a:buNone/>
            </a:pPr>
            <a:r>
              <a:rPr lang="sv-SE" dirty="0"/>
              <a:t>Jessicahaggqvist@gmail.com</a:t>
            </a:r>
          </a:p>
        </p:txBody>
      </p:sp>
    </p:spTree>
    <p:extLst>
      <p:ext uri="{BB962C8B-B14F-4D97-AF65-F5344CB8AC3E}">
        <p14:creationId xmlns:p14="http://schemas.microsoft.com/office/powerpoint/2010/main" val="271975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5C0E375-5D3E-FCB6-796E-6C50D9664365}"/>
              </a:ext>
            </a:extLst>
          </p:cNvPr>
          <p:cNvSpPr>
            <a:spLocks noGrp="1"/>
          </p:cNvSpPr>
          <p:nvPr>
            <p:ph idx="1"/>
          </p:nvPr>
        </p:nvSpPr>
        <p:spPr>
          <a:xfrm>
            <a:off x="359532" y="692696"/>
            <a:ext cx="8424936" cy="3934184"/>
          </a:xfrm>
        </p:spPr>
        <p:txBody>
          <a:bodyPr>
            <a:normAutofit fontScale="25000" lnSpcReduction="20000"/>
          </a:bodyPr>
          <a:lstStyle/>
          <a:p>
            <a:pPr algn="l"/>
            <a:r>
              <a:rPr lang="sv-SE" sz="6400" b="1" i="0" dirty="0">
                <a:solidFill>
                  <a:srgbClr val="000000"/>
                </a:solidFill>
                <a:effectLst/>
                <a:latin typeface="Georgia" panose="02040502050405020303" pitchFamily="18" charset="0"/>
              </a:rPr>
              <a:t>Ät och drick mångsidigt och tillräckligt av:</a:t>
            </a:r>
            <a:endParaRPr lang="sv-SE" sz="6400" b="0" i="0" dirty="0">
              <a:solidFill>
                <a:srgbClr val="000000"/>
              </a:solidFill>
              <a:effectLst/>
              <a:latin typeface="Georgia" panose="02040502050405020303" pitchFamily="18" charset="0"/>
            </a:endParaRPr>
          </a:p>
          <a:p>
            <a:pPr algn="l"/>
            <a:r>
              <a:rPr lang="sv-SE" sz="6400" b="0" i="1" dirty="0">
                <a:solidFill>
                  <a:srgbClr val="000000"/>
                </a:solidFill>
                <a:effectLst/>
                <a:latin typeface="Georgia" panose="02040502050405020303" pitchFamily="18" charset="0"/>
              </a:rPr>
              <a:t>Grönsaker, bär och frukt</a:t>
            </a:r>
            <a:r>
              <a:rPr lang="sv-SE" sz="6400" b="0" i="0" dirty="0">
                <a:solidFill>
                  <a:srgbClr val="000000"/>
                </a:solidFill>
                <a:effectLst/>
                <a:latin typeface="Georgia" panose="02040502050405020303" pitchFamily="18" charset="0"/>
              </a:rPr>
              <a:t> vid varje måltid. De utgör en viktig källa till vitaminer och mineraler men också till fiber och vätska. C-, E- och K-vitamin, karotenoider, folsyra samt kalium och magnesium.</a:t>
            </a:r>
          </a:p>
          <a:p>
            <a:pPr algn="l"/>
            <a:r>
              <a:rPr lang="sv-SE" sz="6400" b="0" i="0" dirty="0">
                <a:solidFill>
                  <a:srgbClr val="000000"/>
                </a:solidFill>
                <a:effectLst/>
                <a:latin typeface="Georgia" panose="02040502050405020303" pitchFamily="18" charset="0"/>
              </a:rPr>
              <a:t>Från </a:t>
            </a:r>
            <a:r>
              <a:rPr lang="sv-SE" sz="6400" b="0" i="1" dirty="0">
                <a:solidFill>
                  <a:srgbClr val="000000"/>
                </a:solidFill>
                <a:effectLst/>
                <a:latin typeface="Georgia" panose="02040502050405020303" pitchFamily="18" charset="0"/>
              </a:rPr>
              <a:t>baljväxter som linser och bönor</a:t>
            </a:r>
            <a:r>
              <a:rPr lang="sv-SE" sz="6400" b="0" i="0" dirty="0">
                <a:solidFill>
                  <a:srgbClr val="000000"/>
                </a:solidFill>
                <a:effectLst/>
                <a:latin typeface="Georgia" panose="02040502050405020303" pitchFamily="18" charset="0"/>
              </a:rPr>
              <a:t> får man protein, fiber, järn, zink, magnesium, kalium och B-gruppens vitaminer (förutom B12-vitaminer.</a:t>
            </a:r>
          </a:p>
          <a:p>
            <a:pPr algn="l"/>
            <a:r>
              <a:rPr lang="sv-SE" sz="6400" b="0" i="0" dirty="0">
                <a:solidFill>
                  <a:srgbClr val="000000"/>
                </a:solidFill>
                <a:effectLst/>
                <a:latin typeface="Georgia" panose="02040502050405020303" pitchFamily="18" charset="0"/>
              </a:rPr>
              <a:t>Från </a:t>
            </a:r>
            <a:r>
              <a:rPr lang="sv-SE" sz="6400" b="0" i="1" dirty="0">
                <a:solidFill>
                  <a:srgbClr val="000000"/>
                </a:solidFill>
                <a:effectLst/>
                <a:latin typeface="Georgia" panose="02040502050405020303" pitchFamily="18" charset="0"/>
              </a:rPr>
              <a:t>nötter och frön</a:t>
            </a:r>
            <a:r>
              <a:rPr lang="sv-SE" sz="6400" b="0" i="0" dirty="0">
                <a:solidFill>
                  <a:srgbClr val="000000"/>
                </a:solidFill>
                <a:effectLst/>
                <a:latin typeface="Georgia" panose="02040502050405020303" pitchFamily="18" charset="0"/>
              </a:rPr>
              <a:t> får man protein, mjukt fett, magnesium, zink, koppar, kalium, E- och B6-vitamin samt B3-vitamin.</a:t>
            </a:r>
          </a:p>
          <a:p>
            <a:pPr algn="l"/>
            <a:r>
              <a:rPr lang="sv-SE" sz="6400" b="0" i="0" dirty="0">
                <a:solidFill>
                  <a:srgbClr val="000000"/>
                </a:solidFill>
                <a:effectLst/>
                <a:latin typeface="Georgia" panose="02040502050405020303" pitchFamily="18" charset="0"/>
              </a:rPr>
              <a:t>Från </a:t>
            </a:r>
            <a:r>
              <a:rPr lang="sv-SE" sz="6400" b="0" i="1" dirty="0">
                <a:solidFill>
                  <a:srgbClr val="000000"/>
                </a:solidFill>
                <a:effectLst/>
                <a:latin typeface="Georgia" panose="02040502050405020303" pitchFamily="18" charset="0"/>
              </a:rPr>
              <a:t>potatis</a:t>
            </a:r>
            <a:r>
              <a:rPr lang="sv-SE" sz="6400" b="0" i="0" dirty="0">
                <a:solidFill>
                  <a:srgbClr val="000000"/>
                </a:solidFill>
                <a:effectLst/>
                <a:latin typeface="Georgia" panose="02040502050405020303" pitchFamily="18" charset="0"/>
              </a:rPr>
              <a:t> får man kolhydrater, C-vitamin och kalium.</a:t>
            </a:r>
          </a:p>
          <a:p>
            <a:pPr algn="l"/>
            <a:r>
              <a:rPr lang="sv-SE" sz="6400" b="0" i="0" dirty="0">
                <a:solidFill>
                  <a:srgbClr val="000000"/>
                </a:solidFill>
                <a:effectLst/>
                <a:latin typeface="Georgia" panose="02040502050405020303" pitchFamily="18" charset="0"/>
              </a:rPr>
              <a:t>Prioritera </a:t>
            </a:r>
            <a:r>
              <a:rPr lang="sv-SE" sz="6400" b="0" i="1" dirty="0">
                <a:solidFill>
                  <a:srgbClr val="000000"/>
                </a:solidFill>
                <a:effectLst/>
                <a:latin typeface="Georgia" panose="02040502050405020303" pitchFamily="18" charset="0"/>
              </a:rPr>
              <a:t>fullkornsspannmål</a:t>
            </a:r>
            <a:r>
              <a:rPr lang="sv-SE" sz="6400" b="0" i="0" dirty="0">
                <a:solidFill>
                  <a:srgbClr val="000000"/>
                </a:solidFill>
                <a:effectLst/>
                <a:latin typeface="Georgia" panose="02040502050405020303" pitchFamily="18" charset="0"/>
              </a:rPr>
              <a:t> med fiberhalt över 6 g/100 g som gröt, rågbröd och andra fullkornsbröd. I denna grupp får man fiber, E-vitamin och B-gruppens vitaminer, järn, fosfor, zink och magnesium.</a:t>
            </a:r>
          </a:p>
          <a:p>
            <a:pPr algn="l"/>
            <a:r>
              <a:rPr lang="sv-SE" sz="6400" b="0" i="0" dirty="0">
                <a:solidFill>
                  <a:srgbClr val="000000"/>
                </a:solidFill>
                <a:effectLst/>
                <a:latin typeface="Georgia" panose="02040502050405020303" pitchFamily="18" charset="0"/>
              </a:rPr>
              <a:t>4-5 portioner </a:t>
            </a:r>
            <a:r>
              <a:rPr lang="sv-SE" sz="6400" b="0" i="1" dirty="0">
                <a:solidFill>
                  <a:srgbClr val="000000"/>
                </a:solidFill>
                <a:effectLst/>
                <a:latin typeface="Georgia" panose="02040502050405020303" pitchFamily="18" charset="0"/>
              </a:rPr>
              <a:t>mjölkprodukter</a:t>
            </a:r>
            <a:r>
              <a:rPr lang="sv-SE" sz="6400" b="0" i="0" dirty="0">
                <a:solidFill>
                  <a:srgbClr val="000000"/>
                </a:solidFill>
                <a:effectLst/>
                <a:latin typeface="Georgia" panose="02040502050405020303" pitchFamily="18" charset="0"/>
              </a:rPr>
              <a:t> rekommenderas varje dag, såsom mjölk, yoghurt, fil, kvarg och ost. I denna grupp finns det A- och B12-vitaminer, B2-vitamin, kalcium och jod. D-vitamin tillsätts i mjölk. Använd mjölkprodukter med låg fetthalt.</a:t>
            </a:r>
          </a:p>
          <a:p>
            <a:pPr algn="l"/>
            <a:r>
              <a:rPr lang="sv-SE" sz="6400" b="0" i="1" dirty="0">
                <a:solidFill>
                  <a:srgbClr val="000000"/>
                </a:solidFill>
                <a:effectLst/>
                <a:latin typeface="Georgia" panose="02040502050405020303" pitchFamily="18" charset="0"/>
              </a:rPr>
              <a:t>Fisk, kött eller ägg</a:t>
            </a:r>
            <a:r>
              <a:rPr lang="sv-SE" sz="6400" b="0" i="0" dirty="0">
                <a:solidFill>
                  <a:srgbClr val="000000"/>
                </a:solidFill>
                <a:effectLst/>
                <a:latin typeface="Georgia" panose="02040502050405020303" pitchFamily="18" charset="0"/>
              </a:rPr>
              <a:t> bör man äta vid minst en måltid varje dag. Fisk bör man äta tre gånger i veckan. Från fisk och skaldjur får man protein, D-, B12- och A-vitamin samt jod och selen. Från ägg får man protein, A- och D-vitamin, B2-vitamin samt fett och kolesterol. Se info ovan om proteinförskjuten kost.</a:t>
            </a:r>
          </a:p>
          <a:p>
            <a:pPr algn="l"/>
            <a:r>
              <a:rPr lang="sv-SE" sz="6400" b="0" i="1" dirty="0">
                <a:solidFill>
                  <a:srgbClr val="000000"/>
                </a:solidFill>
                <a:effectLst/>
                <a:latin typeface="Georgia" panose="02040502050405020303" pitchFamily="18" charset="0"/>
              </a:rPr>
              <a:t>Köttprodukter</a:t>
            </a:r>
            <a:r>
              <a:rPr lang="sv-SE" sz="6400" b="0" i="0" dirty="0">
                <a:solidFill>
                  <a:srgbClr val="000000"/>
                </a:solidFill>
                <a:effectLst/>
                <a:latin typeface="Georgia" panose="02040502050405020303" pitchFamily="18" charset="0"/>
              </a:rPr>
              <a:t> är rika på protein, järn, zink, selen, B6- och B12-vitamin. Välj fisk, broiler och kalkon och mer sällan gris-, nöt- och lammkött.</a:t>
            </a:r>
          </a:p>
          <a:p>
            <a:pPr algn="l"/>
            <a:r>
              <a:rPr lang="sv-SE" sz="6400" b="0" i="1" dirty="0">
                <a:solidFill>
                  <a:srgbClr val="000000"/>
                </a:solidFill>
                <a:effectLst/>
                <a:latin typeface="Georgia" panose="02040502050405020303" pitchFamily="18" charset="0"/>
              </a:rPr>
              <a:t>Fett</a:t>
            </a:r>
            <a:r>
              <a:rPr lang="sv-SE" sz="6400" b="0" i="0" dirty="0">
                <a:solidFill>
                  <a:srgbClr val="000000"/>
                </a:solidFill>
                <a:effectLst/>
                <a:latin typeface="Georgia" panose="02040502050405020303" pitchFamily="18" charset="0"/>
              </a:rPr>
              <a:t> bör man använda vid varje måltid. De mjuka eller omättade fetterna är hälsosamma och de hårda och eller mättade fetterna är ohälsosamma. Från fett erhåller man fettlösliga vitaminer som A-, D-, E- och K-vitamin. Mängden och kvaliteten på fetterna bör väljas individuellt.</a:t>
            </a:r>
          </a:p>
          <a:p>
            <a:pPr algn="l"/>
            <a:r>
              <a:rPr lang="sv-SE" sz="6400" b="0" i="1" dirty="0">
                <a:solidFill>
                  <a:srgbClr val="000000"/>
                </a:solidFill>
                <a:effectLst/>
                <a:latin typeface="Georgia" panose="02040502050405020303" pitchFamily="18" charset="0"/>
              </a:rPr>
              <a:t>Vätskebehovet</a:t>
            </a:r>
            <a:r>
              <a:rPr lang="sv-SE" sz="6400" b="0" i="0" dirty="0">
                <a:solidFill>
                  <a:srgbClr val="000000"/>
                </a:solidFill>
                <a:effectLst/>
                <a:latin typeface="Georgia" panose="02040502050405020303" pitchFamily="18" charset="0"/>
              </a:rPr>
              <a:t> är ca 30 ml/kilo per dag. Man får i sig en del vätska från maten så ett riktmärke är att dricka ca 1,5 liter vätska om dagen som mjölk, vatten, juice och kaffe.</a:t>
            </a:r>
          </a:p>
          <a:p>
            <a:endParaRPr lang="sv-SE" dirty="0"/>
          </a:p>
        </p:txBody>
      </p:sp>
      <p:sp>
        <p:nvSpPr>
          <p:cNvPr id="2" name="textruta 1">
            <a:extLst>
              <a:ext uri="{FF2B5EF4-FFF2-40B4-BE49-F238E27FC236}">
                <a16:creationId xmlns:a16="http://schemas.microsoft.com/office/drawing/2014/main" id="{7F644549-81D2-510C-1646-D965FE18CCF9}"/>
              </a:ext>
            </a:extLst>
          </p:cNvPr>
          <p:cNvSpPr txBox="1"/>
          <p:nvPr/>
        </p:nvSpPr>
        <p:spPr>
          <a:xfrm rot="292613">
            <a:off x="2786393" y="221795"/>
            <a:ext cx="4433073" cy="369332"/>
          </a:xfrm>
          <a:prstGeom prst="rect">
            <a:avLst/>
          </a:prstGeom>
          <a:solidFill>
            <a:schemeClr val="bg1"/>
          </a:solidFill>
        </p:spPr>
        <p:txBody>
          <a:bodyPr wrap="none" rtlCol="0">
            <a:spAutoFit/>
          </a:bodyPr>
          <a:lstStyle/>
          <a:p>
            <a:r>
              <a:rPr lang="sv-SE" dirty="0"/>
              <a:t>Lite extrainformation för den riktigt vetgirige!</a:t>
            </a:r>
          </a:p>
        </p:txBody>
      </p:sp>
    </p:spTree>
    <p:extLst>
      <p:ext uri="{BB962C8B-B14F-4D97-AF65-F5344CB8AC3E}">
        <p14:creationId xmlns:p14="http://schemas.microsoft.com/office/powerpoint/2010/main" val="3687710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109FD81-D09A-6F6A-A8F3-6F235A1D4B2E}"/>
              </a:ext>
            </a:extLst>
          </p:cNvPr>
          <p:cNvSpPr>
            <a:spLocks noGrp="1"/>
          </p:cNvSpPr>
          <p:nvPr>
            <p:ph idx="1"/>
          </p:nvPr>
        </p:nvSpPr>
        <p:spPr>
          <a:xfrm>
            <a:off x="457200" y="1700808"/>
            <a:ext cx="8229600" cy="4525963"/>
          </a:xfrm>
        </p:spPr>
        <p:txBody>
          <a:bodyPr/>
          <a:lstStyle/>
          <a:p>
            <a:pPr lvl="1"/>
            <a:r>
              <a:rPr lang="sv-SE" dirty="0"/>
              <a:t>Att ha bra matvanor</a:t>
            </a:r>
          </a:p>
          <a:p>
            <a:pPr lvl="1"/>
            <a:r>
              <a:rPr lang="sv-SE" dirty="0"/>
              <a:t>Äta tillräckligt mycket</a:t>
            </a:r>
          </a:p>
          <a:p>
            <a:pPr lvl="1"/>
            <a:r>
              <a:rPr lang="sv-SE" dirty="0"/>
              <a:t>Äta varierat och allsidigt</a:t>
            </a:r>
          </a:p>
          <a:p>
            <a:pPr marL="457200" lvl="1" indent="0">
              <a:buNone/>
            </a:pPr>
            <a:r>
              <a:rPr lang="sv-SE" dirty="0"/>
              <a:t>Protein, kolhydrater och fett samt vitaminer, mineraler och vätska. </a:t>
            </a:r>
          </a:p>
          <a:p>
            <a:pPr marL="457200" lvl="1" indent="0">
              <a:buNone/>
            </a:pPr>
            <a:r>
              <a:rPr lang="sv-SE" dirty="0"/>
              <a:t>- Äta fiberrikt – undvika förstoppning!</a:t>
            </a:r>
          </a:p>
        </p:txBody>
      </p:sp>
      <p:sp>
        <p:nvSpPr>
          <p:cNvPr id="5" name="Rubrik 1">
            <a:extLst>
              <a:ext uri="{FF2B5EF4-FFF2-40B4-BE49-F238E27FC236}">
                <a16:creationId xmlns:a16="http://schemas.microsoft.com/office/drawing/2014/main" id="{A9D65673-0D36-AE0E-E101-0FE5FC2AB83E}"/>
              </a:ext>
            </a:extLst>
          </p:cNvPr>
          <p:cNvSpPr>
            <a:spLocks noGrp="1"/>
          </p:cNvSpPr>
          <p:nvPr>
            <p:ph type="title"/>
          </p:nvPr>
        </p:nvSpPr>
        <p:spPr>
          <a:xfrm>
            <a:off x="457200" y="186956"/>
            <a:ext cx="8229600" cy="1143000"/>
          </a:xfrm>
        </p:spPr>
        <p:txBody>
          <a:bodyPr>
            <a:normAutofit/>
          </a:bodyPr>
          <a:lstStyle/>
          <a:p>
            <a:r>
              <a:rPr lang="sv-SE" dirty="0"/>
              <a:t>Att äta rätt vid Parkinson....</a:t>
            </a:r>
          </a:p>
        </p:txBody>
      </p:sp>
    </p:spTree>
    <p:extLst>
      <p:ext uri="{BB962C8B-B14F-4D97-AF65-F5344CB8AC3E}">
        <p14:creationId xmlns:p14="http://schemas.microsoft.com/office/powerpoint/2010/main" val="361016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432B95-7C55-27D8-FA0F-58D9B56EDEDC}"/>
              </a:ext>
            </a:extLst>
          </p:cNvPr>
          <p:cNvSpPr>
            <a:spLocks noGrp="1"/>
          </p:cNvSpPr>
          <p:nvPr>
            <p:ph type="title"/>
          </p:nvPr>
        </p:nvSpPr>
        <p:spPr>
          <a:xfrm>
            <a:off x="457200" y="186956"/>
            <a:ext cx="8229600" cy="1143000"/>
          </a:xfrm>
        </p:spPr>
        <p:txBody>
          <a:bodyPr/>
          <a:lstStyle/>
          <a:p>
            <a:r>
              <a:rPr lang="sv-SE" dirty="0"/>
              <a:t>Matvanor</a:t>
            </a:r>
          </a:p>
        </p:txBody>
      </p:sp>
      <p:sp>
        <p:nvSpPr>
          <p:cNvPr id="4" name="Platshållare för innehåll 3">
            <a:extLst>
              <a:ext uri="{FF2B5EF4-FFF2-40B4-BE49-F238E27FC236}">
                <a16:creationId xmlns:a16="http://schemas.microsoft.com/office/drawing/2014/main" id="{0F285320-011E-EC2D-93F4-515C855C827F}"/>
              </a:ext>
            </a:extLst>
          </p:cNvPr>
          <p:cNvSpPr>
            <a:spLocks noGrp="1"/>
          </p:cNvSpPr>
          <p:nvPr>
            <p:ph idx="10"/>
          </p:nvPr>
        </p:nvSpPr>
        <p:spPr>
          <a:xfrm>
            <a:off x="5135094" y="1533492"/>
            <a:ext cx="3037528" cy="1785727"/>
          </a:xfrm>
        </p:spPr>
        <p:txBody>
          <a:bodyPr/>
          <a:lstStyle/>
          <a:p>
            <a:pPr marL="0" indent="0">
              <a:buNone/>
            </a:pPr>
            <a:r>
              <a:rPr lang="sv-SE" dirty="0"/>
              <a:t>Mat är mer än bara energi och näring!</a:t>
            </a:r>
          </a:p>
        </p:txBody>
      </p:sp>
      <p:pic>
        <p:nvPicPr>
          <p:cNvPr id="5" name="Bildobjekt 4" descr="En bild som visar person, matlagning, grönsak, deg&#10;&#10;Automatiskt genererad beskrivning">
            <a:extLst>
              <a:ext uri="{FF2B5EF4-FFF2-40B4-BE49-F238E27FC236}">
                <a16:creationId xmlns:a16="http://schemas.microsoft.com/office/drawing/2014/main" id="{A7358251-FAE0-D1E6-55C1-844FD2C0A9C8}"/>
              </a:ext>
            </a:extLst>
          </p:cNvPr>
          <p:cNvPicPr>
            <a:picLocks noChangeAspect="1"/>
          </p:cNvPicPr>
          <p:nvPr/>
        </p:nvPicPr>
        <p:blipFill rotWithShape="1">
          <a:blip r:embed="rId3">
            <a:extLst>
              <a:ext uri="{28A0092B-C50C-407E-A947-70E740481C1C}">
                <a14:useLocalDpi xmlns:a14="http://schemas.microsoft.com/office/drawing/2010/main" val="0"/>
              </a:ext>
            </a:extLst>
          </a:blip>
          <a:srcRect l="12600" t="18666" r="27551" b="8281"/>
          <a:stretch/>
        </p:blipFill>
        <p:spPr>
          <a:xfrm>
            <a:off x="5321710" y="4005064"/>
            <a:ext cx="2664296" cy="1829265"/>
          </a:xfrm>
          <a:prstGeom prst="rect">
            <a:avLst/>
          </a:prstGeom>
          <a:ln>
            <a:noFill/>
          </a:ln>
          <a:effectLst>
            <a:softEdge rad="112500"/>
          </a:effectLst>
        </p:spPr>
      </p:pic>
      <p:pic>
        <p:nvPicPr>
          <p:cNvPr id="9" name="Bildobjekt 8" descr="En bild som visar person, klädsel, Människoansikte, inomhus&#10;&#10;Automatiskt genererad beskrivning">
            <a:extLst>
              <a:ext uri="{FF2B5EF4-FFF2-40B4-BE49-F238E27FC236}">
                <a16:creationId xmlns:a16="http://schemas.microsoft.com/office/drawing/2014/main" id="{0B641FA8-B235-8D86-EC86-ACA6DF10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08" y="1394556"/>
            <a:ext cx="4399814" cy="2789808"/>
          </a:xfrm>
          <a:prstGeom prst="rect">
            <a:avLst/>
          </a:prstGeom>
          <a:ln>
            <a:noFill/>
          </a:ln>
          <a:effectLst>
            <a:softEdge rad="112500"/>
          </a:effectLst>
        </p:spPr>
      </p:pic>
      <p:sp>
        <p:nvSpPr>
          <p:cNvPr id="11" name="textruta 10">
            <a:extLst>
              <a:ext uri="{FF2B5EF4-FFF2-40B4-BE49-F238E27FC236}">
                <a16:creationId xmlns:a16="http://schemas.microsoft.com/office/drawing/2014/main" id="{1D5F6ADB-58AF-2284-7E48-D70B23059D3F}"/>
              </a:ext>
            </a:extLst>
          </p:cNvPr>
          <p:cNvSpPr txBox="1"/>
          <p:nvPr/>
        </p:nvSpPr>
        <p:spPr>
          <a:xfrm>
            <a:off x="643108" y="4556310"/>
            <a:ext cx="4572000" cy="954107"/>
          </a:xfrm>
          <a:prstGeom prst="rect">
            <a:avLst/>
          </a:prstGeom>
          <a:noFill/>
        </p:spPr>
        <p:txBody>
          <a:bodyPr wrap="square">
            <a:spAutoFit/>
          </a:bodyPr>
          <a:lstStyle/>
          <a:p>
            <a:r>
              <a:rPr lang="sv-SE" sz="2800" b="0" i="0" dirty="0">
                <a:solidFill>
                  <a:srgbClr val="2A2A2A"/>
                </a:solidFill>
                <a:effectLst/>
                <a:latin typeface="Lato" panose="020F0502020204030203" pitchFamily="34" charset="0"/>
              </a:rPr>
              <a:t>Matlagning är bra träning för händerna och ger glädje.</a:t>
            </a:r>
            <a:endParaRPr lang="sv-SE" sz="2800" dirty="0"/>
          </a:p>
        </p:txBody>
      </p:sp>
    </p:spTree>
    <p:extLst>
      <p:ext uri="{BB962C8B-B14F-4D97-AF65-F5344CB8AC3E}">
        <p14:creationId xmlns:p14="http://schemas.microsoft.com/office/powerpoint/2010/main" val="57417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många gånger ska man äta?</a:t>
            </a:r>
          </a:p>
        </p:txBody>
      </p:sp>
      <p:pic>
        <p:nvPicPr>
          <p:cNvPr id="5" name="Bildobjekt 4"/>
          <p:cNvPicPr>
            <a:picLocks noChangeAspect="1"/>
          </p:cNvPicPr>
          <p:nvPr/>
        </p:nvPicPr>
        <p:blipFill>
          <a:blip r:embed="rId3" cstate="print"/>
          <a:srcRect/>
          <a:stretch>
            <a:fillRect/>
          </a:stretch>
        </p:blipFill>
        <p:spPr bwMode="auto">
          <a:xfrm>
            <a:off x="1524728" y="1877234"/>
            <a:ext cx="1116162" cy="1488990"/>
          </a:xfrm>
          <a:prstGeom prst="rect">
            <a:avLst/>
          </a:prstGeom>
          <a:noFill/>
          <a:ln w="9525">
            <a:noFill/>
            <a:miter lim="800000"/>
            <a:headEnd/>
            <a:tailEnd/>
          </a:ln>
        </p:spPr>
      </p:pic>
      <p:pic>
        <p:nvPicPr>
          <p:cNvPr id="6" name="Bildobjekt 2"/>
          <p:cNvPicPr>
            <a:picLocks noChangeAspect="1"/>
          </p:cNvPicPr>
          <p:nvPr/>
        </p:nvPicPr>
        <p:blipFill>
          <a:blip r:embed="rId4" cstate="print"/>
          <a:srcRect/>
          <a:stretch>
            <a:fillRect/>
          </a:stretch>
        </p:blipFill>
        <p:spPr bwMode="auto">
          <a:xfrm>
            <a:off x="2652797" y="3740211"/>
            <a:ext cx="919625" cy="1226287"/>
          </a:xfrm>
          <a:prstGeom prst="rect">
            <a:avLst/>
          </a:prstGeom>
          <a:noFill/>
          <a:ln w="9525">
            <a:noFill/>
            <a:miter lim="800000"/>
            <a:headEnd/>
            <a:tailEnd/>
          </a:ln>
        </p:spPr>
      </p:pic>
      <p:pic>
        <p:nvPicPr>
          <p:cNvPr id="7" name="Bildobjekt 3"/>
          <p:cNvPicPr>
            <a:picLocks noChangeAspect="1"/>
          </p:cNvPicPr>
          <p:nvPr/>
        </p:nvPicPr>
        <p:blipFill>
          <a:blip r:embed="rId5" cstate="print"/>
          <a:srcRect/>
          <a:stretch>
            <a:fillRect/>
          </a:stretch>
        </p:blipFill>
        <p:spPr bwMode="auto">
          <a:xfrm>
            <a:off x="3664026" y="1786205"/>
            <a:ext cx="1181650" cy="1576588"/>
          </a:xfrm>
          <a:prstGeom prst="rect">
            <a:avLst/>
          </a:prstGeom>
          <a:noFill/>
          <a:ln w="9525">
            <a:noFill/>
            <a:miter lim="800000"/>
            <a:headEnd/>
            <a:tailEnd/>
          </a:ln>
        </p:spPr>
      </p:pic>
      <p:pic>
        <p:nvPicPr>
          <p:cNvPr id="8" name="Bildobjekt 2"/>
          <p:cNvPicPr>
            <a:picLocks noChangeAspect="1"/>
          </p:cNvPicPr>
          <p:nvPr/>
        </p:nvPicPr>
        <p:blipFill>
          <a:blip r:embed="rId6" cstate="print"/>
          <a:srcRect/>
          <a:stretch>
            <a:fillRect/>
          </a:stretch>
        </p:blipFill>
        <p:spPr bwMode="auto">
          <a:xfrm>
            <a:off x="4885166" y="3740211"/>
            <a:ext cx="906762" cy="1209136"/>
          </a:xfrm>
          <a:prstGeom prst="rect">
            <a:avLst/>
          </a:prstGeom>
          <a:noFill/>
          <a:ln w="9525">
            <a:noFill/>
            <a:miter lim="800000"/>
            <a:headEnd/>
            <a:tailEnd/>
          </a:ln>
        </p:spPr>
      </p:pic>
      <p:pic>
        <p:nvPicPr>
          <p:cNvPr id="9" name="Bildobjekt 8"/>
          <p:cNvPicPr>
            <a:picLocks noChangeAspect="1"/>
          </p:cNvPicPr>
          <p:nvPr/>
        </p:nvPicPr>
        <p:blipFill>
          <a:blip r:embed="rId7" cstate="print"/>
          <a:srcRect/>
          <a:stretch>
            <a:fillRect/>
          </a:stretch>
        </p:blipFill>
        <p:spPr bwMode="auto">
          <a:xfrm>
            <a:off x="5775787" y="1795056"/>
            <a:ext cx="1175228" cy="1567737"/>
          </a:xfrm>
          <a:prstGeom prst="rect">
            <a:avLst/>
          </a:prstGeom>
          <a:noFill/>
          <a:ln w="9525">
            <a:noFill/>
            <a:miter lim="800000"/>
            <a:headEnd/>
            <a:tailEnd/>
          </a:ln>
        </p:spPr>
      </p:pic>
      <p:pic>
        <p:nvPicPr>
          <p:cNvPr id="10" name="Bildobjekt 9"/>
          <p:cNvPicPr>
            <a:picLocks noChangeAspect="1"/>
          </p:cNvPicPr>
          <p:nvPr/>
        </p:nvPicPr>
        <p:blipFill>
          <a:blip r:embed="rId8" cstate="print"/>
          <a:srcRect/>
          <a:stretch>
            <a:fillRect/>
          </a:stretch>
        </p:blipFill>
        <p:spPr bwMode="auto">
          <a:xfrm>
            <a:off x="6951015" y="3733798"/>
            <a:ext cx="867726" cy="1157316"/>
          </a:xfrm>
          <a:prstGeom prst="rect">
            <a:avLst/>
          </a:prstGeom>
          <a:noFill/>
          <a:ln w="9525">
            <a:noFill/>
            <a:miter lim="800000"/>
            <a:headEnd/>
            <a:tailEnd/>
          </a:ln>
        </p:spPr>
      </p:pic>
      <p:sp>
        <p:nvSpPr>
          <p:cNvPr id="11" name="Platshållare för innehåll 2"/>
          <p:cNvSpPr>
            <a:spLocks noGrp="1"/>
          </p:cNvSpPr>
          <p:nvPr>
            <p:ph idx="1"/>
          </p:nvPr>
        </p:nvSpPr>
        <p:spPr>
          <a:xfrm>
            <a:off x="614426" y="5410954"/>
            <a:ext cx="3240316" cy="497238"/>
          </a:xfrm>
        </p:spPr>
        <p:txBody>
          <a:bodyPr/>
          <a:lstStyle/>
          <a:p>
            <a:pPr marL="0" indent="0">
              <a:buNone/>
            </a:pPr>
            <a:r>
              <a:rPr lang="sv-SE" sz="1125" dirty="0"/>
              <a:t>Källa: Livsmedelsverket</a:t>
            </a:r>
          </a:p>
        </p:txBody>
      </p:sp>
    </p:spTree>
    <p:extLst>
      <p:ext uri="{BB962C8B-B14F-4D97-AF65-F5344CB8AC3E}">
        <p14:creationId xmlns:p14="http://schemas.microsoft.com/office/powerpoint/2010/main" val="149211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Men vad är bra mat vid Parkinson? </a:t>
            </a:r>
          </a:p>
        </p:txBody>
      </p:sp>
      <p:pic>
        <p:nvPicPr>
          <p:cNvPr id="4" name="Bildobjekt 3" descr="En bild som visar mat, person, platta, Kök">
            <a:extLst>
              <a:ext uri="{FF2B5EF4-FFF2-40B4-BE49-F238E27FC236}">
                <a16:creationId xmlns:a16="http://schemas.microsoft.com/office/drawing/2014/main" id="{79F53DD5-0058-469A-0C07-D85BEC807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964" y="1695936"/>
            <a:ext cx="5220072" cy="3466128"/>
          </a:xfrm>
          <a:prstGeom prst="rect">
            <a:avLst/>
          </a:prstGeom>
          <a:ln>
            <a:noFill/>
          </a:ln>
          <a:effectLst>
            <a:softEdge rad="112500"/>
          </a:effectLst>
        </p:spPr>
      </p:pic>
    </p:spTree>
    <p:extLst>
      <p:ext uri="{BB962C8B-B14F-4D97-AF65-F5344CB8AC3E}">
        <p14:creationId xmlns:p14="http://schemas.microsoft.com/office/powerpoint/2010/main" val="324877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Tallriksmodellen</a:t>
            </a:r>
          </a:p>
        </p:txBody>
      </p:sp>
      <p:sp>
        <p:nvSpPr>
          <p:cNvPr id="3" name="Platshållare för innehåll 2"/>
          <p:cNvSpPr>
            <a:spLocks noGrp="1"/>
          </p:cNvSpPr>
          <p:nvPr>
            <p:ph idx="1"/>
          </p:nvPr>
        </p:nvSpPr>
        <p:spPr>
          <a:xfrm>
            <a:off x="614426" y="5410954"/>
            <a:ext cx="3240316" cy="497238"/>
          </a:xfrm>
        </p:spPr>
        <p:txBody>
          <a:bodyPr/>
          <a:lstStyle/>
          <a:p>
            <a:pPr marL="0" indent="0">
              <a:buNone/>
            </a:pPr>
            <a:r>
              <a:rPr lang="sv-SE" sz="1125" dirty="0"/>
              <a:t>Källa: Livsmedelsverket</a:t>
            </a:r>
          </a:p>
        </p:txBody>
      </p:sp>
      <p:pic>
        <p:nvPicPr>
          <p:cNvPr id="2050" name="Picture 2" descr="https://www.livsmedelsverket.se/globalassets/matvanor-halsa-miljo/kostrad-matvanor/tallriksmodellen/jpg/tallriksmodellen-orig-figurer-675x4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74" y="3090917"/>
            <a:ext cx="4340252" cy="2752041"/>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a:extLst>
              <a:ext uri="{FF2B5EF4-FFF2-40B4-BE49-F238E27FC236}">
                <a16:creationId xmlns:a16="http://schemas.microsoft.com/office/drawing/2014/main" id="{BDEE5518-5688-1AC8-0484-7691E8603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383425"/>
            <a:ext cx="2366392" cy="2360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Bildobjekt 13" descr="En bild som visar Grafik, logotyp, symbol, clipart&#10;&#10;Automatiskt genererad beskrivning">
            <a:extLst>
              <a:ext uri="{FF2B5EF4-FFF2-40B4-BE49-F238E27FC236}">
                <a16:creationId xmlns:a16="http://schemas.microsoft.com/office/drawing/2014/main" id="{0E93560D-B39F-CE5D-240B-76C163C08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766" y="1268759"/>
            <a:ext cx="3007685" cy="2474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977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				</a:t>
            </a:r>
            <a:br>
              <a:rPr lang="sv-SE" dirty="0"/>
            </a:br>
            <a:r>
              <a:rPr lang="sv-SE" dirty="0"/>
              <a:t>Ät mer frukt och grönt</a:t>
            </a:r>
          </a:p>
        </p:txBody>
      </p:sp>
      <p:sp>
        <p:nvSpPr>
          <p:cNvPr id="3" name="Platshållare för innehåll 2"/>
          <p:cNvSpPr>
            <a:spLocks noGrp="1"/>
          </p:cNvSpPr>
          <p:nvPr>
            <p:ph idx="1"/>
          </p:nvPr>
        </p:nvSpPr>
        <p:spPr/>
        <p:txBody>
          <a:bodyPr>
            <a:normAutofit fontScale="92500" lnSpcReduction="10000"/>
          </a:bodyPr>
          <a:lstStyle/>
          <a:p>
            <a:r>
              <a:rPr lang="sv-SE" dirty="0"/>
              <a:t>Ha frukt hemma! </a:t>
            </a:r>
          </a:p>
          <a:p>
            <a:r>
              <a:rPr lang="sv-SE" dirty="0"/>
              <a:t>Ha bär i frysen!</a:t>
            </a:r>
          </a:p>
          <a:p>
            <a:r>
              <a:rPr lang="sv-SE" dirty="0"/>
              <a:t>Ät i fil eller yoghurt</a:t>
            </a:r>
          </a:p>
          <a:p>
            <a:r>
              <a:rPr lang="sv-SE" dirty="0"/>
              <a:t>Gör en </a:t>
            </a:r>
            <a:r>
              <a:rPr lang="sv-SE" dirty="0" err="1"/>
              <a:t>smoothie</a:t>
            </a:r>
            <a:endParaRPr lang="sv-SE" dirty="0"/>
          </a:p>
          <a:p>
            <a:r>
              <a:rPr lang="sv-SE" dirty="0"/>
              <a:t>Ta en frukt som efterrätt</a:t>
            </a:r>
          </a:p>
          <a:p>
            <a:pPr marL="0" indent="0">
              <a:buNone/>
            </a:pPr>
            <a:endParaRPr lang="sv-SE" dirty="0"/>
          </a:p>
        </p:txBody>
      </p:sp>
    </p:spTree>
    <p:extLst>
      <p:ext uri="{BB962C8B-B14F-4D97-AF65-F5344CB8AC3E}">
        <p14:creationId xmlns:p14="http://schemas.microsoft.com/office/powerpoint/2010/main" val="38447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3059832" y="4073483"/>
            <a:ext cx="2675153" cy="2146791"/>
          </a:xfrm>
          <a:prstGeom prst="rect">
            <a:avLst/>
          </a:prstGeom>
        </p:spPr>
      </p:pic>
      <p:sp>
        <p:nvSpPr>
          <p:cNvPr id="2" name="Rubrik 1"/>
          <p:cNvSpPr>
            <a:spLocks noGrp="1"/>
          </p:cNvSpPr>
          <p:nvPr>
            <p:ph type="title"/>
          </p:nvPr>
        </p:nvSpPr>
        <p:spPr/>
        <p:txBody>
          <a:bodyPr/>
          <a:lstStyle/>
          <a:p>
            <a:r>
              <a:rPr lang="sv-SE" dirty="0"/>
              <a:t>Ät mer rotfrukter </a:t>
            </a:r>
          </a:p>
        </p:txBody>
      </p:sp>
      <p:sp>
        <p:nvSpPr>
          <p:cNvPr id="3" name="Platshållare för innehåll 2"/>
          <p:cNvSpPr>
            <a:spLocks noGrp="1"/>
          </p:cNvSpPr>
          <p:nvPr>
            <p:ph idx="1"/>
          </p:nvPr>
        </p:nvSpPr>
        <p:spPr>
          <a:xfrm>
            <a:off x="690072" y="1498235"/>
            <a:ext cx="6978272" cy="2146790"/>
          </a:xfrm>
        </p:spPr>
        <p:txBody>
          <a:bodyPr>
            <a:normAutofit fontScale="85000" lnSpcReduction="20000"/>
          </a:bodyPr>
          <a:lstStyle/>
          <a:p>
            <a:r>
              <a:rPr lang="sv-SE" dirty="0"/>
              <a:t>Ugnsbakade rotfrukter som tillbehör</a:t>
            </a:r>
          </a:p>
          <a:p>
            <a:r>
              <a:rPr lang="sv-SE" dirty="0"/>
              <a:t>Rivna morötter i köttfärssåsen </a:t>
            </a:r>
          </a:p>
          <a:p>
            <a:r>
              <a:rPr lang="sv-SE" dirty="0"/>
              <a:t>Grönsaksstavar som tillbehör eller att äta före maten</a:t>
            </a:r>
          </a:p>
          <a:p>
            <a:r>
              <a:rPr lang="sv-SE" dirty="0"/>
              <a:t>Veckosallad i kylen</a:t>
            </a:r>
          </a:p>
        </p:txBody>
      </p:sp>
    </p:spTree>
    <p:extLst>
      <p:ext uri="{BB962C8B-B14F-4D97-AF65-F5344CB8AC3E}">
        <p14:creationId xmlns:p14="http://schemas.microsoft.com/office/powerpoint/2010/main" val="81071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rmal2019PPT.potx" id="{6E8847D7-F879-4764-A675-DCB5C6FA918C}" vid="{031A62B4-A97A-47F0-8E26-5372AFC3609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619</TotalTime>
  <Words>1555</Words>
  <Application>Microsoft Office PowerPoint</Application>
  <PresentationFormat>Bildspel på skärmen (4:3)</PresentationFormat>
  <Paragraphs>154</Paragraphs>
  <Slides>22</Slides>
  <Notes>21</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22</vt:i4>
      </vt:variant>
    </vt:vector>
  </HeadingPairs>
  <TitlesOfParts>
    <vt:vector size="27" baseType="lpstr">
      <vt:lpstr>Arial</vt:lpstr>
      <vt:lpstr>Calibri</vt:lpstr>
      <vt:lpstr>Georgia</vt:lpstr>
      <vt:lpstr>Lato</vt:lpstr>
      <vt:lpstr>Office-tema</vt:lpstr>
      <vt:lpstr>Bra mat vid Parkinsons sjukdom</vt:lpstr>
      <vt:lpstr>Dagens agenda</vt:lpstr>
      <vt:lpstr>Att äta rätt vid Parkinson....</vt:lpstr>
      <vt:lpstr>Matvanor</vt:lpstr>
      <vt:lpstr>Hur många gånger ska man äta?</vt:lpstr>
      <vt:lpstr>Men vad är bra mat vid Parkinson? </vt:lpstr>
      <vt:lpstr>Tallriksmodellen</vt:lpstr>
      <vt:lpstr>     Ät mer frukt och grönt</vt:lpstr>
      <vt:lpstr>Ät mer rotfrukter </vt:lpstr>
      <vt:lpstr>Ät mer grönsaker</vt:lpstr>
      <vt:lpstr>Ät mer fisk</vt:lpstr>
      <vt:lpstr>Ät nötter och frön</vt:lpstr>
      <vt:lpstr>Ät bra fett</vt:lpstr>
      <vt:lpstr>Behöver jag vitamineraltillskott?</vt:lpstr>
      <vt:lpstr>Energi i balans?  </vt:lpstr>
      <vt:lpstr>Vad kan jag göra?</vt:lpstr>
      <vt:lpstr>Magtarmproblem</vt:lpstr>
      <vt:lpstr>Bra mat vid förstoppning</vt:lpstr>
      <vt:lpstr>Tajma mat och medicin</vt:lpstr>
      <vt:lpstr>PowerPoint-presentation</vt:lpstr>
      <vt:lpstr>Tack för  mig! </vt:lpstr>
      <vt:lpstr>PowerPoint-presentation</vt:lpstr>
    </vt:vector>
  </TitlesOfParts>
  <Company>Region Sormland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 mat vid Parkinsons sjukdom</dc:title>
  <dc:creator>Häggqvist, Jessica</dc:creator>
  <cp:lastModifiedBy>Häggqvist, Jessica</cp:lastModifiedBy>
  <cp:revision>11</cp:revision>
  <dcterms:created xsi:type="dcterms:W3CDTF">2024-02-24T18:14:56Z</dcterms:created>
  <dcterms:modified xsi:type="dcterms:W3CDTF">2024-02-26T15:18:27Z</dcterms:modified>
</cp:coreProperties>
</file>